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4" r:id="rId4"/>
    <p:sldId id="281" r:id="rId5"/>
    <p:sldId id="282" r:id="rId6"/>
    <p:sldId id="258" r:id="rId7"/>
    <p:sldId id="277" r:id="rId8"/>
    <p:sldId id="276" r:id="rId9"/>
    <p:sldId id="259" r:id="rId10"/>
    <p:sldId id="260" r:id="rId11"/>
    <p:sldId id="272" r:id="rId12"/>
    <p:sldId id="283" r:id="rId13"/>
    <p:sldId id="278" r:id="rId14"/>
    <p:sldId id="275" r:id="rId15"/>
    <p:sldId id="274" r:id="rId16"/>
    <p:sldId id="273" r:id="rId17"/>
    <p:sldId id="262" r:id="rId18"/>
    <p:sldId id="263" r:id="rId19"/>
    <p:sldId id="266" r:id="rId20"/>
    <p:sldId id="267" r:id="rId21"/>
    <p:sldId id="269" r:id="rId22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-Alltag" initials="D" lastIdx="0" clrIdx="0">
    <p:extLst>
      <p:ext uri="{19B8F6BF-5375-455C-9EA6-DF929625EA0E}">
        <p15:presenceInfo xmlns:p15="http://schemas.microsoft.com/office/powerpoint/2012/main" userId="Doro-Allt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7CBE020-FD9B-4436-AC86-6AEDA29AECB5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08A3403-1B1F-4FAC-8A85-2A494D568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6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1DA0347-58FF-4711-9DAA-A70EC12360B7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0C3F8A5-2D28-4AFE-8E4A-E719CAE10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10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61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27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52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73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0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35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728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451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75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57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4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28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63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2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b="1" dirty="0"/>
              <a:t>Vertrauen, Solidarität und gute Kooperation  - </a:t>
            </a:r>
            <a:r>
              <a:rPr lang="de-DE" sz="1300" dirty="0"/>
              <a:t>Nähe zu den Beratungslehrern</a:t>
            </a:r>
          </a:p>
          <a:p>
            <a:r>
              <a:rPr lang="de-DE" sz="1300" dirty="0"/>
              <a:t>Übergang von der Sekundarstufe I zur Sekundarstufe II durch </a:t>
            </a:r>
          </a:p>
          <a:p>
            <a:r>
              <a:rPr lang="de-DE" sz="1300" dirty="0"/>
              <a:t>breites Fremdsprachenangebot, Angebot eines </a:t>
            </a:r>
            <a:r>
              <a:rPr lang="de-DE" sz="1300" b="1" dirty="0"/>
              <a:t>Sport-Leistungskurs</a:t>
            </a:r>
            <a:r>
              <a:rPr lang="de-DE" sz="1300" dirty="0"/>
              <a:t>es</a:t>
            </a:r>
          </a:p>
          <a:p>
            <a:r>
              <a:rPr lang="de-DE" sz="1300" dirty="0"/>
              <a:t>erweitertes LK-Angebot </a:t>
            </a:r>
          </a:p>
          <a:p>
            <a:r>
              <a:rPr lang="de-DE" sz="1300" dirty="0"/>
              <a:t>Förderung von Teambildung und grundsätzlicher Lebensorientierung </a:t>
            </a:r>
          </a:p>
          <a:p>
            <a:r>
              <a:rPr lang="de-DE" sz="1300" dirty="0"/>
              <a:t>Umgang mit Texten, ‚Stundenprotokoll, Referate präsentieren, Facharbeit, Vorbereitung aufs Abi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59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b="1" dirty="0"/>
              <a:t>Vertrauen, Solidarität und gute Kooperation  - </a:t>
            </a:r>
            <a:r>
              <a:rPr lang="de-DE" sz="1300" dirty="0"/>
              <a:t>Nähe zu den Beratungslehrern</a:t>
            </a:r>
          </a:p>
          <a:p>
            <a:r>
              <a:rPr lang="de-DE" sz="1300" dirty="0"/>
              <a:t>Übergang von der Sekundarstufe I zur Sekundarstufe II durch </a:t>
            </a:r>
          </a:p>
          <a:p>
            <a:r>
              <a:rPr lang="de-DE" sz="1300" dirty="0"/>
              <a:t>breites Fremdsprachenangebot, Angebot eines </a:t>
            </a:r>
            <a:r>
              <a:rPr lang="de-DE" sz="1300" b="1" dirty="0"/>
              <a:t>Sport-Leistungskurs</a:t>
            </a:r>
            <a:r>
              <a:rPr lang="de-DE" sz="1300" dirty="0"/>
              <a:t>es</a:t>
            </a:r>
          </a:p>
          <a:p>
            <a:r>
              <a:rPr lang="de-DE" sz="1300" dirty="0"/>
              <a:t>erweitertes LK-Angebot </a:t>
            </a:r>
          </a:p>
          <a:p>
            <a:r>
              <a:rPr lang="de-DE" sz="1300" dirty="0"/>
              <a:t>Förderung von Teambildung und grundsätzlicher Lebensorientierung </a:t>
            </a:r>
          </a:p>
          <a:p>
            <a:r>
              <a:rPr lang="de-DE" sz="1300" dirty="0"/>
              <a:t>Umgang mit Texten, ‚Stundenprotokoll, Referate präsentieren, Facharbeit, Vorbereitung aufs Abi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38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81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83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68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21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F8A5-2D28-4AFE-8E4A-E719CAE10C7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7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5288"/>
            <a:ext cx="85820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5288"/>
            <a:ext cx="85820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95" y="476672"/>
            <a:ext cx="784718" cy="7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75803"/>
            <a:ext cx="8377877" cy="72008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Abitur 2020 </a:t>
            </a:r>
          </a:p>
        </p:txBody>
      </p:sp>
    </p:spTree>
    <p:extLst>
      <p:ext uri="{BB962C8B-B14F-4D97-AF65-F5344CB8AC3E}">
        <p14:creationId xmlns:p14="http://schemas.microsoft.com/office/powerpoint/2010/main" val="906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9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274638"/>
            <a:ext cx="6563072" cy="85010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Abitur 2020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1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9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9BC8-071B-414B-8485-E981DA44B62F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3960440" cy="1152128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Abitur 2023</a:t>
            </a:r>
            <a:endParaRPr lang="de-DE" b="1" dirty="0">
              <a:latin typeface="Bauhaus 93" panose="04030905020B02020C02" pitchFamily="8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65566" y="1090191"/>
            <a:ext cx="7884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b="1" dirty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pPr algn="ctr"/>
            <a:r>
              <a:rPr lang="de-DE" sz="3600" b="1" dirty="0">
                <a:latin typeface="Calibri" panose="020F0502020204030204" pitchFamily="34" charset="0"/>
                <a:cs typeface="Aharoni" panose="02010803020104030203" pitchFamily="2" charset="-79"/>
              </a:rPr>
              <a:t>Die gymnasiale Oberstufe:</a:t>
            </a:r>
          </a:p>
          <a:p>
            <a:pPr algn="ctr"/>
            <a:r>
              <a:rPr lang="de-DE" sz="4400" b="1" dirty="0">
                <a:latin typeface="Calibri" panose="020F0502020204030204" pitchFamily="34" charset="0"/>
                <a:cs typeface="Aharoni" panose="02010803020104030203" pitchFamily="2" charset="-79"/>
              </a:rPr>
              <a:t>Einführungsveranstaltung</a:t>
            </a:r>
            <a:endParaRPr lang="de-DE" sz="4400" b="1" dirty="0"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18232" y="3212976"/>
            <a:ext cx="6379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2800" b="1" dirty="0">
                <a:solidFill>
                  <a:prstClr val="black"/>
                </a:solidFill>
              </a:rPr>
              <a:t>Informationsveranstaltung I</a:t>
            </a:r>
          </a:p>
          <a:p>
            <a:pPr lvl="0" algn="ctr">
              <a:defRPr/>
            </a:pPr>
            <a:r>
              <a:rPr lang="de-DE" sz="2800" b="1" dirty="0">
                <a:solidFill>
                  <a:prstClr val="black"/>
                </a:solidFill>
              </a:rPr>
              <a:t>im Rahmen der Beratung und Information </a:t>
            </a:r>
          </a:p>
          <a:p>
            <a:pPr lvl="0" algn="ctr">
              <a:defRPr/>
            </a:pPr>
            <a:r>
              <a:rPr lang="de-DE" sz="2800" b="1" dirty="0">
                <a:solidFill>
                  <a:prstClr val="black"/>
                </a:solidFill>
              </a:rPr>
              <a:t>über Schullaufbahnen</a:t>
            </a:r>
          </a:p>
        </p:txBody>
      </p:sp>
    </p:spTree>
    <p:extLst>
      <p:ext uri="{BB962C8B-B14F-4D97-AF65-F5344CB8AC3E}">
        <p14:creationId xmlns:p14="http://schemas.microsoft.com/office/powerpoint/2010/main" val="18025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331988"/>
            <a:ext cx="8229600" cy="3794175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475954" y="492113"/>
            <a:ext cx="7355160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Die </a:t>
            </a:r>
            <a:r>
              <a:rPr lang="de-DE" sz="2200" b="1" kern="0" noProof="0" dirty="0">
                <a:solidFill>
                  <a:prstClr val="black"/>
                </a:solidFill>
                <a:latin typeface="Candara"/>
              </a:rPr>
              <a:t>Planung der Oberstufenlaufbahn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7200" y="1007345"/>
            <a:ext cx="77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Die Schülerinnen/Schüler wählen ihre Kurse unter Anleitung durch die Beratungslehrer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mit </a:t>
            </a:r>
            <a:r>
              <a:rPr lang="de-DE" altLang="de-DE" sz="1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LuPO</a:t>
            </a:r>
            <a:r>
              <a:rPr lang="de-DE" altLang="de-DE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de-DE" altLang="de-DE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aufbahnberatungs- und </a:t>
            </a:r>
            <a:r>
              <a:rPr lang="de-DE" altLang="de-D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altLang="de-DE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lanungs</a:t>
            </a:r>
            <a:r>
              <a:rPr lang="de-DE" altLang="de-D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altLang="de-DE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ool </a:t>
            </a:r>
            <a:r>
              <a:rPr lang="de-DE" altLang="de-D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altLang="de-DE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berstufe) 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► Dadurch erhalten sie einen Überblick über ihre gesamte Schullaufbahn in der gymnasialen Oberstufe.</a:t>
            </a:r>
            <a:endParaRPr lang="de-DE" altLang="de-DE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83403"/>
            <a:ext cx="8315325" cy="452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404664"/>
            <a:ext cx="847062" cy="8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692696"/>
            <a:ext cx="7200800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Die Fächer in der Einführungsphase: [K]eine leichte Wahl – Entscheidungen zwischen Pflicht 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847062" cy="8850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00808"/>
            <a:ext cx="8106831" cy="47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692696"/>
            <a:ext cx="7200800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 … [K]eine leichte Wahl – Entscheidungen zwischen Pflicht …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0793" y="128690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Deutsch, Mathematik, Sport:</a:t>
            </a:r>
            <a:r>
              <a:rPr lang="de-DE" sz="2000" dirty="0"/>
              <a:t> von 11 bis 13 </a:t>
            </a:r>
            <a:r>
              <a:rPr lang="de-DE" sz="2000" b="1" dirty="0"/>
              <a:t>Pflicht</a:t>
            </a:r>
            <a:r>
              <a:rPr lang="de-DE" sz="2000" dirty="0"/>
              <a:t>,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7529" y="1687019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Pflicht im Bereich Sprachen: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eine aus der Sekundarstufe I </a:t>
            </a:r>
            <a:r>
              <a:rPr lang="de-DE" sz="2000" b="1" dirty="0"/>
              <a:t>fortgesetzte</a:t>
            </a:r>
            <a:r>
              <a:rPr lang="de-DE" sz="2000" dirty="0"/>
              <a:t> </a:t>
            </a:r>
            <a:r>
              <a:rPr lang="de-DE" sz="2000" b="1" dirty="0"/>
              <a:t>Fremdsprache</a:t>
            </a:r>
            <a:r>
              <a:rPr lang="de-DE" sz="2000" dirty="0"/>
              <a:t> (Englisch ab 5 oder Französisch ab 6,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eine </a:t>
            </a:r>
            <a:r>
              <a:rPr lang="de-DE" sz="2000" b="1" dirty="0"/>
              <a:t>weitere Fremdsprache </a:t>
            </a:r>
            <a:r>
              <a:rPr lang="de-DE" sz="2000" dirty="0"/>
              <a:t>(Französisch ab 6, Latein ab 6, Spanisch ab 8 oder Spanisch ab EF),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0793" y="5220477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Wochenstundenzahl</a:t>
            </a:r>
            <a:r>
              <a:rPr lang="de-DE" sz="2000" dirty="0"/>
              <a:t>: </a:t>
            </a:r>
            <a:r>
              <a:rPr lang="de-DE" sz="2000" b="1" dirty="0"/>
              <a:t>25,5 </a:t>
            </a:r>
            <a:r>
              <a:rPr lang="de-DE" sz="2000" dirty="0"/>
              <a:t>Zeitstunden.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90793" y="3966758"/>
            <a:ext cx="797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Pflicht im Bereich Gesellschaftswissenschaft</a:t>
            </a:r>
            <a:r>
              <a:rPr lang="de-DE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 eine Gesellschaftswissenschaft,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Geschichte (min. 2 Halbjahre in Jg. 12),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Sozialwissenschaften (min. 2 Halbjahre in Jg. 13),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8671" y="3299860"/>
            <a:ext cx="785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Pflicht im Bereich Naturwissenschaft: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eine Naturwissenschaft,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5362" y="1263388"/>
            <a:ext cx="8229600" cy="1247993"/>
          </a:xfrm>
        </p:spPr>
        <p:txBody>
          <a:bodyPr>
            <a:noAutofit/>
          </a:bodyPr>
          <a:lstStyle/>
          <a:p>
            <a:r>
              <a:rPr lang="de-DE" sz="2000" dirty="0"/>
              <a:t>Welche </a:t>
            </a:r>
            <a:r>
              <a:rPr lang="de-DE" sz="2000" b="1" dirty="0"/>
              <a:t>Abiturfächer</a:t>
            </a:r>
            <a:r>
              <a:rPr lang="de-DE" sz="2000" dirty="0"/>
              <a:t>?</a:t>
            </a:r>
          </a:p>
          <a:p>
            <a:r>
              <a:rPr lang="de-DE" sz="2000" dirty="0"/>
              <a:t>Welche </a:t>
            </a:r>
            <a:r>
              <a:rPr lang="de-DE" sz="2000" b="1" dirty="0"/>
              <a:t>Klausurfächer</a:t>
            </a:r>
            <a:r>
              <a:rPr lang="de-DE" sz="2000" dirty="0"/>
              <a:t>?</a:t>
            </a:r>
          </a:p>
          <a:p>
            <a:r>
              <a:rPr lang="de-DE" sz="2000" dirty="0"/>
              <a:t>Welche </a:t>
            </a:r>
            <a:r>
              <a:rPr lang="de-DE" sz="2000" b="1" dirty="0"/>
              <a:t>Gesellschaftswissenschaft </a:t>
            </a:r>
            <a:r>
              <a:rPr lang="de-DE" sz="2000" dirty="0"/>
              <a:t>soll durchgehend bis zum Abitur belegt werden?</a:t>
            </a:r>
            <a:endParaRPr lang="de-DE" sz="20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56785" cy="575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200" b="1" dirty="0">
                <a:solidFill>
                  <a:schemeClr val="tx1"/>
                </a:solidFill>
              </a:rPr>
              <a:t>… und Neigung</a:t>
            </a:r>
          </a:p>
        </p:txBody>
      </p:sp>
      <p:sp>
        <p:nvSpPr>
          <p:cNvPr id="5" name="Rechteck 4"/>
          <p:cNvSpPr/>
          <p:nvPr/>
        </p:nvSpPr>
        <p:spPr>
          <a:xfrm>
            <a:off x="310165" y="2704355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Religionslehre</a:t>
            </a:r>
            <a:r>
              <a:rPr lang="de-DE" sz="2000" dirty="0"/>
              <a:t> oder </a:t>
            </a:r>
            <a:r>
              <a:rPr lang="de-DE" sz="2000" b="1" dirty="0"/>
              <a:t>Philosophie</a:t>
            </a:r>
            <a:r>
              <a:rPr lang="de-DE" sz="2000" dirty="0"/>
              <a:t>?</a:t>
            </a:r>
          </a:p>
        </p:txBody>
      </p:sp>
      <p:sp>
        <p:nvSpPr>
          <p:cNvPr id="6" name="Rechteck 5"/>
          <p:cNvSpPr/>
          <p:nvPr/>
        </p:nvSpPr>
        <p:spPr>
          <a:xfrm>
            <a:off x="310165" y="320858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Z</a:t>
            </a:r>
            <a:r>
              <a:rPr lang="de-DE" sz="2000" b="1" dirty="0"/>
              <a:t>weite Fremdsprache oder zweite Naturwissenschaft</a:t>
            </a:r>
            <a:r>
              <a:rPr lang="de-DE" sz="2000" dirty="0"/>
              <a:t>? Oder beides?</a:t>
            </a:r>
          </a:p>
        </p:txBody>
      </p:sp>
      <p:sp>
        <p:nvSpPr>
          <p:cNvPr id="7" name="Rechteck 6"/>
          <p:cNvSpPr/>
          <p:nvPr/>
        </p:nvSpPr>
        <p:spPr>
          <a:xfrm>
            <a:off x="310165" y="371237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Wahlkurse </a:t>
            </a:r>
            <a:r>
              <a:rPr lang="de-DE" sz="2000" dirty="0"/>
              <a:t>und</a:t>
            </a:r>
            <a:r>
              <a:rPr lang="de-DE" sz="2000" b="1" dirty="0"/>
              <a:t> Auswahlmöglichkeiten</a:t>
            </a:r>
            <a:r>
              <a:rPr lang="de-DE" sz="2000" dirty="0"/>
              <a:t> für Jg. 12 (Q1)?</a:t>
            </a:r>
          </a:p>
        </p:txBody>
      </p:sp>
      <p:sp>
        <p:nvSpPr>
          <p:cNvPr id="8" name="Rechteck 7"/>
          <p:cNvSpPr/>
          <p:nvPr/>
        </p:nvSpPr>
        <p:spPr>
          <a:xfrm>
            <a:off x="314167" y="421615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Vertiefungskurs Mathematik, Deutsch oder Englisch </a:t>
            </a:r>
            <a:r>
              <a:rPr lang="de-DE" sz="2000" dirty="0"/>
              <a:t>im 2. Halbjahr EF?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764704"/>
            <a:ext cx="7200800" cy="851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200" b="1" kern="0" dirty="0">
                <a:solidFill>
                  <a:prstClr val="black"/>
                </a:solidFill>
                <a:latin typeface="Candara"/>
              </a:rPr>
              <a:t>10. Die Fächer in der Einführungsphase (Jg. 11 = EF)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200" b="1" kern="0" dirty="0">
                <a:solidFill>
                  <a:prstClr val="black"/>
                </a:solidFill>
                <a:latin typeface="Candara"/>
              </a:rPr>
              <a:t>im Überblick</a:t>
            </a:r>
            <a:endParaRPr lang="de-DE" sz="2200" kern="0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67" y="1713033"/>
            <a:ext cx="847913" cy="85963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11560" y="1654141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b="1" dirty="0">
                <a:solidFill>
                  <a:prstClr val="black"/>
                </a:solidFill>
                <a:cs typeface="Arial" panose="020B0604020202020204" pitchFamily="34" charset="0"/>
              </a:rPr>
              <a:t>11 Grundkurse: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Deutsch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Englisch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Kunst oder Musik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Geschichte als Gesellschaftswissenschaft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Mathematik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Naturwissenschaft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Religion (oder Philosophie als Ersatzfach)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Sport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eine zweite Fremdsprache oder eine zweite Naturwissenschaft </a:t>
            </a:r>
            <a:r>
              <a:rPr lang="de-DE" altLang="de-DE" sz="1200" dirty="0">
                <a:solidFill>
                  <a:prstClr val="black"/>
                </a:solidFill>
                <a:cs typeface="Arial" panose="020B0604020202020204" pitchFamily="34" charset="0"/>
              </a:rPr>
              <a:t>(nicht PH und CH)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zwei weitere Wahlkurse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ein Vertiefungsfach (erstes HJ: Mathematik; zweites HJ: wählbar)</a:t>
            </a:r>
          </a:p>
        </p:txBody>
      </p:sp>
      <p:sp>
        <p:nvSpPr>
          <p:cNvPr id="9" name="Rechteck 8"/>
          <p:cNvSpPr/>
          <p:nvPr/>
        </p:nvSpPr>
        <p:spPr>
          <a:xfrm>
            <a:off x="683568" y="51332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  <a:cs typeface="Arial" panose="020B0604020202020204" pitchFamily="34" charset="0"/>
              </a:rPr>
              <a:t>Was zu bedenken ist</a:t>
            </a:r>
            <a:r>
              <a:rPr lang="de-DE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: Alle Fächer, die Abiturfächer sein sollen, müssen in der EF bereits belegt werden.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122" y="1667321"/>
            <a:ext cx="951058" cy="9510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692696"/>
            <a:ext cx="7344816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Lernen im Team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41" y="1403974"/>
            <a:ext cx="1182727" cy="11827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552" y="1351451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Gruppengröße?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EF:</a:t>
            </a: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  ca. 25 pro Klasse ca. 20 pro Kurs (Durchschnittswert)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Q1</a:t>
            </a: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und Q2: </a:t>
            </a: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ca. 20 pro Kurs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51" y="3254210"/>
            <a:ext cx="1219306" cy="55932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39770" y="2769208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Ansprechpartner?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Beratungslehrerteam: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zwei Beratungslehrkräfte pro Jahrgang</a:t>
            </a:r>
            <a:r>
              <a:rPr lang="de-DE" altLang="de-DE" sz="20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Ansprechpartner </a:t>
            </a:r>
            <a:r>
              <a:rPr lang="de-DE" altLang="de-DE" sz="2000" kern="0" dirty="0">
                <a:solidFill>
                  <a:prstClr val="black"/>
                </a:solidFill>
                <a:latin typeface="+mj-lt"/>
              </a:rPr>
              <a:t>f</a:t>
            </a: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ür alle Laufbahnfragen und Probleme</a:t>
            </a:r>
          </a:p>
        </p:txBody>
      </p:sp>
      <p:sp>
        <p:nvSpPr>
          <p:cNvPr id="9" name="Rechteck 8"/>
          <p:cNvSpPr/>
          <p:nvPr/>
        </p:nvSpPr>
        <p:spPr>
          <a:xfrm>
            <a:off x="513838" y="4435069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Klassenneubildung für die EF – Schulung der Zusammenarbeit?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nach Abschluss Jg. 10  Projektwoche </a:t>
            </a:r>
            <a:r>
              <a:rPr lang="de-DE" altLang="de-DE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10+</a:t>
            </a: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 zur Einführung in die Oberstufe und zur Teambildung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Orientierungsfahrt in der Fahrten- und Projektwoche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048" y="4671489"/>
            <a:ext cx="1383912" cy="6950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316" y="5373059"/>
            <a:ext cx="1386589" cy="8150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620688"/>
            <a:ext cx="7200800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Klausuren in der Oberstufe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9552" y="1360033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Klausurfächer in der EF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	Deutsch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	Mathematik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	Fremdsprachen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eine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Gesellschaftswissenschaft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eine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Naturwissenschaft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 und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am besten alle Fächer, die man als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Abiturfächer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 wählen möchte.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7629" y="368802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Anzahl der Klausuren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in der Regel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zwei pro Halbjahr 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in jedem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schriftlichen Fach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629" y="4477142"/>
            <a:ext cx="7167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Dauer der Klausuren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- in der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EF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altLang="de-DE" sz="2000" b="1" kern="0" dirty="0">
                <a:solidFill>
                  <a:prstClr val="black"/>
                </a:solidFill>
              </a:rPr>
              <a:t>90 Minuten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	- in der 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Qualifikationsphase</a:t>
            </a:r>
            <a:r>
              <a:rPr lang="de-DE" altLang="de-DE" sz="2000" kern="0" dirty="0">
                <a:solidFill>
                  <a:prstClr val="black"/>
                </a:solidFill>
                <a:cs typeface="Arial" panose="020B0604020202020204" pitchFamily="34" charset="0"/>
              </a:rPr>
              <a:t> wird die Dauer der Klausuren 	</a:t>
            </a:r>
            <a:r>
              <a:rPr lang="de-DE" altLang="de-DE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   stufenweise erhöht</a:t>
            </a:r>
            <a:r>
              <a:rPr lang="de-DE" altLang="de-DE" sz="2000" kern="0" dirty="0">
                <a:solidFill>
                  <a:prstClr val="black"/>
                </a:solidFill>
              </a:rPr>
              <a:t> (im LK von 180 Minuten bis 4,25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</a:rPr>
              <a:t>                   Zeitstunden im Abitur, im Grundkurs von 135 Minuten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kern="0" dirty="0">
                <a:solidFill>
                  <a:prstClr val="black"/>
                </a:solidFill>
              </a:rPr>
              <a:t>                   bis 3 Zeitstunden im Abitur).</a:t>
            </a:r>
            <a:endParaRPr lang="de-DE" altLang="de-DE" sz="20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669" y="1555273"/>
            <a:ext cx="1261981" cy="13229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605904" y="651650"/>
            <a:ext cx="7203057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noProof="0" dirty="0">
                <a:solidFill>
                  <a:prstClr val="black"/>
                </a:solidFill>
              </a:rPr>
              <a:t>Die Qualifikationsphase (Q1 = Jg. 12 und Q2 = Jg. 13)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97892" y="3301225"/>
            <a:ext cx="758924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0" fontAlgn="base" latinLnBrk="0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Leistungskurse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werden 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3,75 Zeitstunden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unterrichtet.</a:t>
            </a:r>
            <a:r>
              <a:rPr kumimoji="0" lang="de-DE" altLang="de-D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Der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erste Leistungskurs 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muss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Deutsch oder Mathematik oder eine Naturwissenschaft oder eine Fremdsprache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sein.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7892" y="4381521"/>
            <a:ext cx="737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Grundkurse</a:t>
            </a:r>
            <a:r>
              <a:rPr lang="de-DE" altLang="de-DE" sz="2000" dirty="0">
                <a:solidFill>
                  <a:srgbClr val="000000"/>
                </a:solidFill>
                <a:latin typeface="Candara" panose="020E0502030303020204" pitchFamily="34" charset="0"/>
              </a:rPr>
              <a:t> werden </a:t>
            </a:r>
            <a:r>
              <a:rPr lang="de-DE" altLang="de-DE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2,25 Zeitstunden</a:t>
            </a:r>
            <a:r>
              <a:rPr lang="de-DE" altLang="de-DE" sz="2000" dirty="0">
                <a:solidFill>
                  <a:srgbClr val="000000"/>
                </a:solidFill>
                <a:latin typeface="Candara" panose="020E0502030303020204" pitchFamily="34" charset="0"/>
              </a:rPr>
              <a:t> unterrichtet.  (Ausnahmen: neu einsetzende Fremdsprache = 3-stündig). </a:t>
            </a:r>
            <a:endParaRPr lang="de-DE" sz="2000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1" y="2708920"/>
            <a:ext cx="99536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8357" y="1585317"/>
            <a:ext cx="3024336" cy="1123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2 Leistungskurse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und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8 Grundkurse</a:t>
            </a:r>
          </a:p>
        </p:txBody>
      </p:sp>
    </p:spTree>
    <p:extLst>
      <p:ext uri="{BB962C8B-B14F-4D97-AF65-F5344CB8AC3E}">
        <p14:creationId xmlns:p14="http://schemas.microsoft.com/office/powerpoint/2010/main" val="38944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59344" y="1612561"/>
            <a:ext cx="3312368" cy="13280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FF0000"/>
                </a:solidFill>
              </a:rPr>
              <a:t>1.-3. Abiturfach: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ZENTRALABITUR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→ </a:t>
            </a:r>
            <a:r>
              <a:rPr lang="de-DE" b="1" kern="0" dirty="0">
                <a:solidFill>
                  <a:srgbClr val="FF0000"/>
                </a:solidFill>
              </a:rPr>
              <a:t>für alle Gymnasien und Gesamtschulen in NRW gleich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484137"/>
            <a:ext cx="1584176" cy="156461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115617" y="4660591"/>
            <a:ext cx="6095999" cy="12961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shade val="90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→ </a:t>
            </a: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ACHTUNG: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Bei der Wahl der Abiturfächer zu berücksichtigen:</a:t>
            </a: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                   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Unter den Abiturfächern müssen zwei Fächer der Fächergruppe Deutsch, Mathematik und Fremdsprache sein.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73972"/>
              </p:ext>
            </p:extLst>
          </p:nvPr>
        </p:nvGraphicFramePr>
        <p:xfrm>
          <a:off x="1115616" y="3061163"/>
          <a:ext cx="6096000" cy="143764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Wahl am Ende der EF: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Wahl zu Beginn der Q2: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de-DE" sz="1600" dirty="0">
                          <a:latin typeface="Calibri" panose="020F0502020204030204" pitchFamily="34" charset="0"/>
                        </a:rPr>
                        <a:t>1. Abiturfach: Leistungskurs 1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600" baseline="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schriftliche Abiturprüfung)</a:t>
                      </a:r>
                      <a:endParaRPr lang="de-DE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600" dirty="0">
                          <a:latin typeface="Calibri" panose="020F0502020204030204" pitchFamily="34" charset="0"/>
                        </a:rPr>
                        <a:t>2. Abiturfach: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</a:rPr>
                        <a:t> Leistungskurs 2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   (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schriftliche Abiturprüfung)</a:t>
                      </a:r>
                      <a:endParaRPr lang="de-DE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 Abiturfach: Grundkurs </a:t>
                      </a:r>
                    </a:p>
                    <a:p>
                      <a:r>
                        <a:rPr lang="de-DE" sz="16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   (</a:t>
                      </a:r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schriftliche Abiturprüfung)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 Abiturfach: Grundkurs</a:t>
                      </a:r>
                    </a:p>
                    <a:p>
                      <a:r>
                        <a:rPr lang="de-DE" sz="16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(► mündliche Abiturprüfung)</a:t>
                      </a:r>
                      <a:endParaRPr lang="de-DE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3567" y="545378"/>
            <a:ext cx="33123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… und was sonst noch ansteht: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02" y="1101493"/>
            <a:ext cx="4121253" cy="4999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555557" y="620688"/>
            <a:ext cx="7272808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>
                <a:solidFill>
                  <a:prstClr val="black"/>
                </a:solidFill>
                <a:latin typeface="Candara"/>
              </a:rPr>
              <a:t>Leistungskursangebot</a:t>
            </a:r>
            <a:endParaRPr lang="de-DE" sz="2000" kern="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5557" y="1532611"/>
            <a:ext cx="8104894" cy="1323439"/>
          </a:xfrm>
          <a:prstGeom prst="rect">
            <a:avLst/>
          </a:prstGeom>
          <a:solidFill>
            <a:srgbClr val="F9B639">
              <a:lumMod val="60000"/>
              <a:lumOff val="40000"/>
            </a:srgbClr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>
                <a:solidFill>
                  <a:prstClr val="black"/>
                </a:solidFill>
                <a:latin typeface="Candara"/>
              </a:rPr>
              <a:t>Die Kooperation mit der Städtischen Gesamtschule Lippstadt ermöglicht es der </a:t>
            </a:r>
            <a:r>
              <a:rPr lang="de-DE" sz="2000" kern="0" dirty="0" err="1">
                <a:solidFill>
                  <a:prstClr val="black"/>
                </a:solidFill>
                <a:latin typeface="Candara"/>
              </a:rPr>
              <a:t>Lippetalschule</a:t>
            </a:r>
            <a:r>
              <a:rPr lang="de-DE" sz="2000" kern="0" dirty="0">
                <a:solidFill>
                  <a:prstClr val="black"/>
                </a:solidFill>
                <a:latin typeface="Candara"/>
              </a:rPr>
              <a:t>, das Angebot an Leistungskursen deutlich zu erhöhen.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LK-Angebot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 der bisherigen Abiturjahrgänge: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87624" y="3037210"/>
            <a:ext cx="6120679" cy="2840062"/>
          </a:xfrm>
          <a:prstGeom prst="roundRect">
            <a:avLst/>
          </a:prstGeom>
          <a:solidFill>
            <a:srgbClr val="A5D028"/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wrap="square" numCol="2">
            <a:noAutofit/>
          </a:bodyPr>
          <a:lstStyle/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Deutsch</a:t>
            </a:r>
            <a:endParaRPr lang="de-DE" sz="20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Englisch</a:t>
            </a:r>
            <a:endParaRPr lang="de-DE" sz="20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Mathematik</a:t>
            </a:r>
            <a:endParaRPr lang="de-DE" sz="20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endParaRPr lang="de-DE" sz="2000" b="1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ts val="1080"/>
              </a:spcBef>
              <a:defRPr/>
            </a:pPr>
            <a:endParaRPr lang="de-DE" sz="2000" b="1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endParaRPr lang="de-DE" sz="2000" b="1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Geschichte</a:t>
            </a: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Biologie</a:t>
            </a: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Physik </a:t>
            </a: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Pädagogik</a:t>
            </a: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Erdkunde</a:t>
            </a:r>
          </a:p>
          <a:p>
            <a:pPr marL="342900" indent="-342900" eaLnBrk="0" fontAlgn="base" hangingPunct="0">
              <a:spcBef>
                <a:spcPts val="1080"/>
              </a:spcBef>
              <a:buFont typeface="Wingdings" panose="05000000000000000000" pitchFamily="2" charset="2"/>
              <a:buChar char=""/>
              <a:defRPr/>
            </a:pPr>
            <a:r>
              <a:rPr lang="de-DE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Sport</a:t>
            </a:r>
            <a:endParaRPr lang="de-DE" sz="20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Lernen und Leben </a:t>
            </a:r>
            <a:r>
              <a:rPr lang="de-DE" sz="2400" b="1" dirty="0"/>
              <a:t>in einem guten Schulklima</a:t>
            </a:r>
          </a:p>
          <a:p>
            <a:r>
              <a:rPr lang="de-DE" sz="2400" dirty="0"/>
              <a:t>Aufgeschlossenheit, Respekt, Hilfsbereitschaft und Leistungsbereitschaft als zu entwickelnde Grundhaltungen im Sinne einer umfassenden </a:t>
            </a:r>
            <a:r>
              <a:rPr lang="de-DE" sz="2400" b="1" dirty="0"/>
              <a:t>Persönlichkeitsentwicklung</a:t>
            </a:r>
          </a:p>
          <a:p>
            <a:r>
              <a:rPr lang="de-DE" sz="2400" dirty="0"/>
              <a:t>Lernen als Prozess der individuellen Entwicklung und des vielfältigen </a:t>
            </a:r>
            <a:r>
              <a:rPr lang="de-DE" sz="2400" b="1" dirty="0"/>
              <a:t>Kompetenzerwerbs</a:t>
            </a:r>
          </a:p>
          <a:p>
            <a:r>
              <a:rPr lang="de-DE" sz="2400" dirty="0"/>
              <a:t>Arbeit im </a:t>
            </a:r>
            <a:r>
              <a:rPr lang="de-DE" sz="2400" b="1" dirty="0"/>
              <a:t>Team</a:t>
            </a:r>
            <a:r>
              <a:rPr lang="de-DE" sz="2400" dirty="0"/>
              <a:t>: Lernen von- und miteinander</a:t>
            </a:r>
          </a:p>
          <a:p>
            <a:r>
              <a:rPr lang="de-DE" sz="2400" dirty="0"/>
              <a:t>Förderung der zunehmenden </a:t>
            </a:r>
            <a:r>
              <a:rPr lang="de-DE" sz="2400" b="1" dirty="0"/>
              <a:t>Selbstständigkeit</a:t>
            </a:r>
            <a:r>
              <a:rPr lang="de-DE" sz="2400" dirty="0"/>
              <a:t> und des  eigenverantwortlichen Lernens und Lebens</a:t>
            </a:r>
          </a:p>
          <a:p>
            <a:r>
              <a:rPr lang="de-DE" sz="2400" b="1" dirty="0"/>
              <a:t>Ermutigung</a:t>
            </a:r>
            <a:r>
              <a:rPr lang="de-DE" sz="2400" dirty="0"/>
              <a:t> als Grundprinzip des Anleitens von Lernprozessen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024" y="548680"/>
            <a:ext cx="734481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200" b="1" dirty="0"/>
              <a:t>Pädagogische Prinzipien der </a:t>
            </a:r>
            <a:r>
              <a:rPr lang="de-DE" sz="2200" b="1" dirty="0" err="1"/>
              <a:t>Lippetalschule</a:t>
            </a:r>
            <a:endParaRPr lang="de-DE" sz="2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405496" y="548680"/>
            <a:ext cx="7416824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200" b="1" kern="0" dirty="0">
                <a:solidFill>
                  <a:prstClr val="black"/>
                </a:solidFill>
              </a:rPr>
              <a:t>Fremdsprachenangebot</a:t>
            </a:r>
            <a:endParaRPr lang="de-DE" sz="2200" kern="0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335955"/>
            <a:ext cx="7066744" cy="369332"/>
          </a:xfrm>
          <a:prstGeom prst="rect">
            <a:avLst/>
          </a:prstGeom>
          <a:solidFill>
            <a:srgbClr val="F9B639">
              <a:lumMod val="60000"/>
              <a:lumOff val="40000"/>
            </a:srgbClr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noProof="0" dirty="0">
                <a:solidFill>
                  <a:prstClr val="black"/>
                </a:solidFill>
                <a:latin typeface="Candara" panose="020E0502030303020204" pitchFamily="34" charset="0"/>
              </a:rPr>
              <a:t>Folgende Sprachen </a:t>
            </a:r>
            <a:r>
              <a:rPr lang="de-DE" kern="0" dirty="0">
                <a:solidFill>
                  <a:prstClr val="black"/>
                </a:solidFill>
                <a:latin typeface="Candara" panose="020E0502030303020204" pitchFamily="34" charset="0"/>
              </a:rPr>
              <a:t>werden</a:t>
            </a:r>
            <a:r>
              <a:rPr lang="de-DE" kern="0" noProof="0" dirty="0">
                <a:solidFill>
                  <a:prstClr val="black"/>
                </a:solidFill>
                <a:latin typeface="Candara" panose="020E0502030303020204" pitchFamily="34" charset="0"/>
              </a:rPr>
              <a:t> an der </a:t>
            </a:r>
            <a:r>
              <a:rPr lang="de-DE" kern="0" noProof="0" dirty="0" err="1">
                <a:solidFill>
                  <a:prstClr val="black"/>
                </a:solidFill>
                <a:latin typeface="Candara" panose="020E0502030303020204" pitchFamily="34" charset="0"/>
              </a:rPr>
              <a:t>Lippetalschule</a:t>
            </a:r>
            <a:r>
              <a:rPr lang="de-DE" kern="0" noProof="0" dirty="0">
                <a:solidFill>
                  <a:prstClr val="black"/>
                </a:solidFill>
                <a:latin typeface="Candara" panose="020E0502030303020204" pitchFamily="34" charset="0"/>
              </a:rPr>
              <a:t> angeboten: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251520" y="1857739"/>
            <a:ext cx="3672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Fortgeführte Fremdsprachen aus der Sek I</a:t>
            </a:r>
            <a:endParaRPr lang="de-DE" alt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187624" y="2687412"/>
            <a:ext cx="2520280" cy="1464231"/>
          </a:xfrm>
          <a:prstGeom prst="roundRect">
            <a:avLst/>
          </a:prstGeom>
          <a:solidFill>
            <a:srgbClr val="FF9999"/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"/>
              <a:tabLst>
                <a:tab pos="457200" algn="l"/>
              </a:tabLst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Englisch (E5)</a:t>
            </a:r>
            <a:endParaRPr lang="de-DE" sz="2000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"/>
              <a:tabLst>
                <a:tab pos="457200" algn="l"/>
              </a:tabLst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Französisch (F6)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"/>
              <a:tabLst>
                <a:tab pos="457200" algn="l"/>
              </a:tabLst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Latein (L6)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"/>
              <a:tabLst>
                <a:tab pos="457200" algn="l"/>
              </a:tabLst>
              <a:defRPr/>
            </a:pPr>
            <a:r>
              <a:rPr lang="de-DE" sz="20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Spanisch (S8)</a:t>
            </a:r>
            <a:endParaRPr lang="de-DE" sz="2000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018125" y="1872499"/>
            <a:ext cx="3802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Neueinsetzende Fremdsprachen in der Sek II</a:t>
            </a:r>
            <a:endParaRPr lang="de-DE" alt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74760" y="2687412"/>
            <a:ext cx="2230437" cy="442674"/>
          </a:xfrm>
          <a:prstGeom prst="roundRect">
            <a:avLst/>
          </a:prstGeom>
          <a:solidFill>
            <a:srgbClr val="5BD078">
              <a:lumMod val="60000"/>
              <a:lumOff val="40000"/>
            </a:srgbClr>
          </a:solidFill>
          <a:ln w="15875" cap="flat" cmpd="sng" algn="ctr">
            <a:solidFill>
              <a:srgbClr val="4584D3">
                <a:shade val="75000"/>
                <a:lumMod val="8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"/>
              <a:tabLst>
                <a:tab pos="457200" algn="l"/>
              </a:tabLst>
              <a:defRPr/>
            </a:pPr>
            <a:r>
              <a:rPr lang="de-DE" sz="2000" b="1" i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Spanisch (S11)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3443" y="4581128"/>
            <a:ext cx="7066744" cy="707886"/>
          </a:xfrm>
          <a:prstGeom prst="rect">
            <a:avLst/>
          </a:prstGeom>
          <a:solidFill>
            <a:srgbClr val="FFCC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Ob die Kurse gebildet werden können, wird von der Zahl der Interessierten abhängen.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/>
          <p:cNvSpPr>
            <a:spLocks noChangeArrowheads="1"/>
          </p:cNvSpPr>
          <p:nvPr/>
        </p:nvSpPr>
        <p:spPr bwMode="auto">
          <a:xfrm>
            <a:off x="899592" y="692696"/>
            <a:ext cx="6810375" cy="132873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Vielen Dank für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Ihre/Eure Aufmerksamkeit!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85" y="2348880"/>
            <a:ext cx="6110387" cy="40672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7" y="1329970"/>
            <a:ext cx="8229600" cy="4525963"/>
          </a:xfrm>
        </p:spPr>
        <p:txBody>
          <a:bodyPr>
            <a:normAutofit/>
          </a:bodyPr>
          <a:lstStyle/>
          <a:p>
            <a:r>
              <a:rPr lang="de-DE" sz="2000" b="1" dirty="0" err="1"/>
              <a:t>Gem</a:t>
            </a:r>
            <a:r>
              <a:rPr lang="de-DE" sz="2000" b="1" dirty="0"/>
              <a:t>-Klassen:</a:t>
            </a:r>
          </a:p>
          <a:p>
            <a:pPr lvl="1"/>
            <a:r>
              <a:rPr lang="de-DE" sz="1600" dirty="0"/>
              <a:t>3 E-Kurse: 3</a:t>
            </a:r>
          </a:p>
          <a:p>
            <a:pPr lvl="1"/>
            <a:r>
              <a:rPr lang="de-DE" sz="1600" dirty="0"/>
              <a:t>G-Kurs: 2 </a:t>
            </a:r>
          </a:p>
          <a:p>
            <a:pPr lvl="1"/>
            <a:r>
              <a:rPr lang="de-DE" sz="1600" dirty="0"/>
              <a:t>Wahlpflichtfach: 3</a:t>
            </a:r>
          </a:p>
          <a:p>
            <a:pPr lvl="1"/>
            <a:r>
              <a:rPr lang="de-DE" sz="1600" dirty="0"/>
              <a:t>übrige Fächer: 3</a:t>
            </a:r>
          </a:p>
          <a:p>
            <a:pPr lvl="1"/>
            <a:r>
              <a:rPr lang="de-DE" sz="1600" dirty="0"/>
              <a:t>Ausgleichsmöglichkeiten: 1 x 1 Note schlechter in D/M/E/WP ausgleichbar nur in derselben Fächergruppe</a:t>
            </a:r>
          </a:p>
          <a:p>
            <a:pPr lvl="1"/>
            <a:r>
              <a:rPr lang="de-DE" sz="1600" dirty="0"/>
              <a:t>Höchstens zweimal 4 oder einmal 4 und 5 in allen anderen Fächern mit entsprechend vielen Ausgleichsnoten</a:t>
            </a:r>
          </a:p>
          <a:p>
            <a:r>
              <a:rPr lang="de-DE" sz="2000" b="1" dirty="0" err="1"/>
              <a:t>Gym</a:t>
            </a:r>
            <a:r>
              <a:rPr lang="de-DE" sz="2000" b="1" dirty="0"/>
              <a:t>-Klassen:</a:t>
            </a:r>
          </a:p>
          <a:p>
            <a:pPr lvl="1"/>
            <a:r>
              <a:rPr lang="de-DE" sz="1600" dirty="0"/>
              <a:t>Versetzung, d.h. im Schnitt ausreichende Leistungen. </a:t>
            </a:r>
          </a:p>
          <a:p>
            <a:pPr lvl="1"/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7" y="475803"/>
            <a:ext cx="741682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200" b="1" dirty="0"/>
              <a:t>Zugangsvoraussetzungen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86849"/>
            <a:ext cx="912931" cy="9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7" y="13299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sz="2200" b="1" dirty="0"/>
              <a:t>Übersichtlichkeit</a:t>
            </a:r>
            <a:r>
              <a:rPr lang="de-DE" sz="2200" dirty="0"/>
              <a:t> der Jahrgangsstufengröße in der Oberstufe</a:t>
            </a:r>
          </a:p>
          <a:p>
            <a:r>
              <a:rPr lang="de-DE" sz="2200" dirty="0"/>
              <a:t>Kombination aus </a:t>
            </a:r>
            <a:r>
              <a:rPr lang="de-DE" sz="2200" b="1" dirty="0"/>
              <a:t>Klassen- und Kursunterricht</a:t>
            </a:r>
          </a:p>
          <a:p>
            <a:r>
              <a:rPr lang="de-DE" sz="2200" b="1" dirty="0"/>
              <a:t>Klassisches Fächerangebot </a:t>
            </a:r>
            <a:r>
              <a:rPr lang="de-DE" sz="2200" dirty="0"/>
              <a:t>der gymnasialen Oberstufe</a:t>
            </a:r>
          </a:p>
          <a:p>
            <a:r>
              <a:rPr lang="de-DE" sz="2200" b="1" dirty="0"/>
              <a:t>Kooperation mit der Gesamtschule Lippstadt</a:t>
            </a:r>
          </a:p>
          <a:p>
            <a:r>
              <a:rPr lang="de-DE" sz="2200" b="1" dirty="0"/>
              <a:t>Orientierungsfahrt zu Beginn der Jahrgangsstufe 11 </a:t>
            </a:r>
            <a:r>
              <a:rPr lang="de-DE" sz="2200" dirty="0"/>
              <a:t>(Einführungsphase)</a:t>
            </a:r>
          </a:p>
          <a:p>
            <a:r>
              <a:rPr lang="de-DE" sz="2200" b="1" dirty="0"/>
              <a:t>Kooperatives Lernen </a:t>
            </a:r>
            <a:r>
              <a:rPr lang="de-DE" sz="2200" dirty="0"/>
              <a:t>als Grundprinzip des Unterrichts in der Oberstufe</a:t>
            </a:r>
          </a:p>
          <a:p>
            <a:r>
              <a:rPr lang="de-DE" sz="2200" b="1" dirty="0"/>
              <a:t>zunehmender Einsatz digitaler Medien und Technik </a:t>
            </a:r>
            <a:r>
              <a:rPr lang="de-DE" sz="2200" dirty="0"/>
              <a:t>in Organisation und Inhalt </a:t>
            </a:r>
            <a:r>
              <a:rPr lang="de-DE" sz="2200"/>
              <a:t>des Unterrichts</a:t>
            </a:r>
            <a:endParaRPr lang="de-DE" sz="2200" dirty="0"/>
          </a:p>
          <a:p>
            <a:r>
              <a:rPr lang="de-DE" sz="2200" dirty="0"/>
              <a:t>Projekte zum </a:t>
            </a:r>
            <a:r>
              <a:rPr lang="de-DE" sz="2200" b="1" dirty="0"/>
              <a:t>Methodenlernen</a:t>
            </a:r>
            <a:r>
              <a:rPr lang="de-DE" sz="2200" dirty="0"/>
              <a:t> in der Oberstufe </a:t>
            </a:r>
          </a:p>
          <a:p>
            <a:r>
              <a:rPr lang="de-DE" sz="2200" dirty="0"/>
              <a:t>Fortsetzung der </a:t>
            </a:r>
            <a:r>
              <a:rPr lang="de-DE" sz="2200" b="1" dirty="0"/>
              <a:t>Studien- und Berufswahlorientierung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7" y="475803"/>
            <a:ext cx="741682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200" b="1" dirty="0"/>
              <a:t>Sicherung der Bildungs-/Entwicklungsziele in der SII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86849"/>
            <a:ext cx="912931" cy="9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Fachhochschulreife</a:t>
            </a:r>
            <a:r>
              <a:rPr lang="de-DE" sz="2400" dirty="0"/>
              <a:t> </a:t>
            </a:r>
            <a:r>
              <a:rPr lang="de-DE" sz="2400" b="1" dirty="0"/>
              <a:t>=„Fachabitur“ </a:t>
            </a:r>
            <a:r>
              <a:rPr lang="de-DE" sz="2400" dirty="0"/>
              <a:t>(schulischer Teil nach der Jahrgangsstufe 12 =  erstes Jahr der Qualifikationsphase – Q1)</a:t>
            </a:r>
          </a:p>
          <a:p>
            <a:r>
              <a:rPr lang="de-DE" sz="2400" b="1" dirty="0"/>
              <a:t>Allgemeine Hochschulreife = Abitur </a:t>
            </a:r>
            <a:r>
              <a:rPr lang="de-DE" sz="2400" dirty="0"/>
              <a:t>(nach bestandener Abiturprüfung am Ende der Jahrgangsstufe 13 = zweites Jahr der Qualifikationsphase – Q2)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Grundlage </a:t>
            </a:r>
            <a:r>
              <a:rPr lang="de-DE" sz="2400" dirty="0">
                <a:solidFill>
                  <a:srgbClr val="FF0000"/>
                </a:solidFill>
              </a:rPr>
              <a:t>für alle Planungen der </a:t>
            </a:r>
            <a:r>
              <a:rPr lang="de-DE" sz="2400" dirty="0" err="1">
                <a:solidFill>
                  <a:srgbClr val="FF0000"/>
                </a:solidFill>
              </a:rPr>
              <a:t>Lippetalschule</a:t>
            </a:r>
            <a:r>
              <a:rPr lang="de-DE" sz="2400" dirty="0">
                <a:solidFill>
                  <a:srgbClr val="FF0000"/>
                </a:solidFill>
              </a:rPr>
              <a:t> sind die </a:t>
            </a:r>
            <a:r>
              <a:rPr lang="de-DE" sz="2400" b="1" dirty="0">
                <a:solidFill>
                  <a:srgbClr val="FF0000"/>
                </a:solidFill>
              </a:rPr>
              <a:t>rechtlichen Rahmenbedingungen</a:t>
            </a:r>
            <a:r>
              <a:rPr lang="de-DE" sz="2400" dirty="0">
                <a:solidFill>
                  <a:srgbClr val="FF0000"/>
                </a:solidFill>
              </a:rPr>
              <a:t>, die in der Ausbildungs- und Prüfungsordnung für gymnasiale Oberstufen des Landes NRW festgelegt sind.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7" y="475803"/>
            <a:ext cx="741682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200" b="1" dirty="0"/>
              <a:t>Mögliche Schulabschlüsse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lnSpcReduction="10000"/>
          </a:bodyPr>
          <a:lstStyle/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de-DE" altLang="de-DE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Samstag, 30.11.2019: </a:t>
            </a:r>
            <a:r>
              <a:rPr lang="de-DE" altLang="de-DE" sz="2400" dirty="0">
                <a:latin typeface="Calibri" panose="020F0502020204030204" pitchFamily="34" charset="0"/>
              </a:rPr>
              <a:t>Tag der offenen Tür</a:t>
            </a: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de-DE" altLang="de-DE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03.2.2020 – 07.02.2020</a:t>
            </a:r>
            <a:r>
              <a:rPr lang="de-DE" altLang="de-DE" sz="2400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de-DE" altLang="de-DE" sz="2400" dirty="0">
                <a:solidFill>
                  <a:prstClr val="black"/>
                </a:solidFill>
                <a:latin typeface="Calibri" panose="020F0502020204030204" pitchFamily="34" charset="0"/>
              </a:rPr>
              <a:t>Anmeldung für die Einführungsphase der gymnasialen Oberstufe</a:t>
            </a: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de-DE" altLang="de-DE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Montag, 23.03.2020, ab 18 Uhr</a:t>
            </a:r>
            <a:r>
              <a:rPr lang="de-DE" altLang="de-DE" sz="2400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de-DE" altLang="de-DE" sz="2400" dirty="0">
                <a:solidFill>
                  <a:prstClr val="black"/>
                </a:solidFill>
                <a:latin typeface="Calibri" panose="020F0502020204030204" pitchFamily="34" charset="0"/>
              </a:rPr>
              <a:t>Informationsabend für Eltern und Schülerinnen/Schüler zur Kurswahl in der Einführungsphase der gymnasialen Oberstufe einschließlich Fächerbörse Oberstufe</a:t>
            </a: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de-DE" altLang="de-DE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24.03.2020 – 26.03.2020:  </a:t>
            </a:r>
            <a:r>
              <a:rPr lang="de-DE" altLang="de-DE" sz="2400" dirty="0">
                <a:solidFill>
                  <a:prstClr val="black"/>
                </a:solidFill>
                <a:latin typeface="Calibri" panose="020F0502020204030204" pitchFamily="34" charset="0"/>
              </a:rPr>
              <a:t>Wahl der Kurse für die Einführungsphase </a:t>
            </a: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de-DE" altLang="de-DE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22.06.2020 – 26.06.2020</a:t>
            </a:r>
            <a:r>
              <a:rPr lang="de-DE" altLang="de-DE" sz="2400" dirty="0">
                <a:solidFill>
                  <a:srgbClr val="0070C0"/>
                </a:solidFill>
                <a:latin typeface="Calibri" panose="020F0502020204030204" pitchFamily="34" charset="0"/>
              </a:rPr>
              <a:t>:  </a:t>
            </a:r>
            <a:r>
              <a:rPr lang="de-DE" altLang="de-DE" sz="2400" dirty="0">
                <a:solidFill>
                  <a:prstClr val="black"/>
                </a:solidFill>
                <a:latin typeface="Calibri" panose="020F0502020204030204" pitchFamily="34" charset="0"/>
              </a:rPr>
              <a:t>Projekttage „10+“: Teambildung und Einführung in die Arbeitsweise der gymnasialen Oberstufe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57200" y="620688"/>
            <a:ext cx="7427167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200" b="1" kern="0" dirty="0">
                <a:solidFill>
                  <a:prstClr val="black"/>
                </a:solidFill>
              </a:rPr>
              <a:t>Termine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zur</a:t>
            </a:r>
            <a:r>
              <a:rPr kumimoji="0" lang="de-DE" sz="2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Vorbereitung</a:t>
            </a:r>
            <a:r>
              <a:rPr kumimoji="0" lang="de-DE" sz="2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de-DE" sz="2200" b="1" kern="0" dirty="0">
                <a:solidFill>
                  <a:prstClr val="black"/>
                </a:solidFill>
              </a:rPr>
              <a:t>auf die 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gymnasialen</a:t>
            </a:r>
            <a:r>
              <a:rPr kumimoji="0" lang="de-DE" sz="2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Oberstufe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Autofit/>
          </a:bodyPr>
          <a:lstStyle/>
          <a:p>
            <a:r>
              <a:rPr lang="de-DE" sz="2000" b="1" dirty="0">
                <a:latin typeface="Candara" panose="020E0502030303020204" pitchFamily="34" charset="0"/>
              </a:rPr>
              <a:t>EF: Kombination aus Klassen- und Kurssystem:</a:t>
            </a:r>
          </a:p>
          <a:p>
            <a:pPr lvl="1"/>
            <a:r>
              <a:rPr lang="de-DE" sz="2000" dirty="0">
                <a:latin typeface="Candara" panose="020E0502030303020204" pitchFamily="34" charset="0"/>
              </a:rPr>
              <a:t>Pflichtfächer im Klassenverband,</a:t>
            </a:r>
          </a:p>
          <a:p>
            <a:pPr lvl="1"/>
            <a:r>
              <a:rPr lang="de-DE" sz="2000" dirty="0">
                <a:latin typeface="Candara" panose="020E0502030303020204" pitchFamily="34" charset="0"/>
              </a:rPr>
              <a:t>Wahlpflichtfächer und Wahlfächer im Kurssystem,</a:t>
            </a:r>
          </a:p>
          <a:p>
            <a:pPr lvl="1"/>
            <a:r>
              <a:rPr lang="de-DE" sz="2000" dirty="0">
                <a:latin typeface="Candara" panose="020E0502030303020204" pitchFamily="34" charset="0"/>
              </a:rPr>
              <a:t>Wahl eines Wunschpartners für jede Schülerin/jeden Schüler möglich.</a:t>
            </a:r>
          </a:p>
          <a:p>
            <a:pPr lvl="1"/>
            <a:endParaRPr lang="de-DE" sz="2000" dirty="0">
              <a:latin typeface="Candara" panose="020E0502030303020204" pitchFamily="34" charset="0"/>
            </a:endParaRPr>
          </a:p>
          <a:p>
            <a:pPr lvl="1"/>
            <a:endParaRPr lang="de-DE" sz="1600" dirty="0">
              <a:latin typeface="Candara" panose="020E0502030303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575218"/>
            <a:ext cx="6696744" cy="8512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Organisation der Jahrgangsstufe 11 </a:t>
            </a:r>
          </a:p>
          <a:p>
            <a:pPr algn="ctr"/>
            <a:r>
              <a:rPr lang="de-DE" sz="2200" b="1" dirty="0"/>
              <a:t>= Einführungsphase der gymnasialen Oberstufe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357301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Funktion dieses Systems:  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/>
              <a:t>gleitender Übergang von der Sekundarstufe I zur Sekundarstufe II, 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/>
              <a:t>Zuordnung aller Schülerinnen und Schülern zu einer Stammgruppe,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/>
              <a:t>dadurch Etablierung vertrauter Arbeitsteams.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620688"/>
            <a:ext cx="7200800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Räumlichkeiten der gymnasialen Oberstufe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66578" y="23488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23488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66578" y="23488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6622" y="23488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87862" y="3728303"/>
            <a:ext cx="818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Klassenräume und Differenzierungsräume der Oberstufe: Obergeschoss des Gebäudes A,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11706"/>
            <a:ext cx="3373858" cy="22432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87862" y="4293096"/>
            <a:ext cx="80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Lernzentrum Oberstufe als Arbeits- und Aufenthaltsraum für die Oberstufenschülerinnen und –</a:t>
            </a:r>
            <a:r>
              <a:rPr lang="de-DE" sz="2000" dirty="0" err="1"/>
              <a:t>schüler</a:t>
            </a:r>
            <a:r>
              <a:rPr lang="de-DE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Mediathek im Erdgeschoss: Ausleihe von Laptops für Oberstufenschülerinnen/-schüler möglich.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307048"/>
            <a:ext cx="1567320" cy="23571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539552" y="676344"/>
            <a:ext cx="7283153" cy="47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In neun Schritten zum Abitur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0942"/>
            <a:ext cx="7292501" cy="60021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404664"/>
            <a:ext cx="906105" cy="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1344</Words>
  <Application>Microsoft Office PowerPoint</Application>
  <PresentationFormat>Bildschirmpräsentation (4:3)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Bauhaus 93</vt:lpstr>
      <vt:lpstr>Calibri</vt:lpstr>
      <vt:lpstr>Cambria</vt:lpstr>
      <vt:lpstr>Candara</vt:lpstr>
      <vt:lpstr>Elephant</vt:lpstr>
      <vt:lpstr>Symbol</vt:lpstr>
      <vt:lpstr>Times New Roman</vt:lpstr>
      <vt:lpstr>Verdana</vt:lpstr>
      <vt:lpstr>Wingdings</vt:lpstr>
      <vt:lpstr>Larissa</vt:lpstr>
      <vt:lpstr>Abitur 2023</vt:lpstr>
      <vt:lpstr>Pädagogische Prinzipien der Lippetalschule</vt:lpstr>
      <vt:lpstr>Zugangsvoraussetzungen</vt:lpstr>
      <vt:lpstr>Sicherung der Bildungs-/Entwicklungsziele in der SII</vt:lpstr>
      <vt:lpstr>Mögliche Schulabschlüsse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… und Neigung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Dorothea Frommann-Roth</dc:creator>
  <cp:lastModifiedBy>Eva Köllermann</cp:lastModifiedBy>
  <cp:revision>184</cp:revision>
  <cp:lastPrinted>2019-11-18T10:14:50Z</cp:lastPrinted>
  <dcterms:created xsi:type="dcterms:W3CDTF">2016-05-20T05:32:58Z</dcterms:created>
  <dcterms:modified xsi:type="dcterms:W3CDTF">2019-11-26T09:31:39Z</dcterms:modified>
</cp:coreProperties>
</file>