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1" r:id="rId5"/>
    <p:sldId id="260" r:id="rId6"/>
    <p:sldId id="279" r:id="rId7"/>
    <p:sldId id="280" r:id="rId8"/>
    <p:sldId id="277" r:id="rId9"/>
    <p:sldId id="278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475803"/>
            <a:ext cx="11170503" cy="72008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Abitur 2020 </a:t>
            </a:r>
          </a:p>
        </p:txBody>
      </p:sp>
    </p:spTree>
    <p:extLst>
      <p:ext uri="{BB962C8B-B14F-4D97-AF65-F5344CB8AC3E}">
        <p14:creationId xmlns:p14="http://schemas.microsoft.com/office/powerpoint/2010/main" val="42018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31637" y="274638"/>
            <a:ext cx="8750763" cy="85010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Abitur 2020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1593" y="476672"/>
            <a:ext cx="1046291" cy="7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475803"/>
            <a:ext cx="11170503" cy="72008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Abitur 2020 </a:t>
            </a:r>
          </a:p>
        </p:txBody>
      </p:sp>
    </p:spTree>
    <p:extLst>
      <p:ext uri="{BB962C8B-B14F-4D97-AF65-F5344CB8AC3E}">
        <p14:creationId xmlns:p14="http://schemas.microsoft.com/office/powerpoint/2010/main" val="665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332657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" descr="Mac OS:Users:volkerwendland:Desktop:Schullogo4-weiß3cdr.pdf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522" y="431758"/>
            <a:ext cx="1073548" cy="837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5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31637" y="274638"/>
            <a:ext cx="8750763" cy="85010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Abitur 2020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9BC8-071B-414B-8485-E981DA44B62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13.09.2020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9F1C-78E5-41DD-A7F4-26BABFFF5B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5600" y="404664"/>
            <a:ext cx="5976664" cy="1152128"/>
          </a:xfrm>
        </p:spPr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Abitur 2021</a:t>
            </a:r>
          </a:p>
        </p:txBody>
      </p:sp>
      <p:sp>
        <p:nvSpPr>
          <p:cNvPr id="4" name="Rechteck 3"/>
          <p:cNvSpPr/>
          <p:nvPr/>
        </p:nvSpPr>
        <p:spPr>
          <a:xfrm>
            <a:off x="1064029" y="2836952"/>
            <a:ext cx="10199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Informationsveranstaltung V</a:t>
            </a:r>
          </a:p>
          <a:p>
            <a:pPr algn="ctr"/>
            <a:r>
              <a:rPr lang="de-DE" sz="2800" b="1" dirty="0"/>
              <a:t>im Rahmen der Beratung und Information </a:t>
            </a:r>
          </a:p>
          <a:p>
            <a:pPr algn="ctr"/>
            <a:r>
              <a:rPr lang="de-DE" sz="2800" b="1" dirty="0"/>
              <a:t>über Schullaufbahnen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57353" y="201220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600" b="1" dirty="0"/>
          </a:p>
        </p:txBody>
      </p:sp>
      <p:sp>
        <p:nvSpPr>
          <p:cNvPr id="6" name="Rechteck 5"/>
          <p:cNvSpPr/>
          <p:nvPr/>
        </p:nvSpPr>
        <p:spPr>
          <a:xfrm>
            <a:off x="2402062" y="1401555"/>
            <a:ext cx="6163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/>
              <a:t>Bedingungen für die Zulassung </a:t>
            </a:r>
          </a:p>
          <a:p>
            <a:pPr algn="ctr"/>
            <a:r>
              <a:rPr lang="de-DE" sz="3600" b="1" dirty="0"/>
              <a:t>zur Abiturprüfung</a:t>
            </a:r>
          </a:p>
        </p:txBody>
      </p:sp>
    </p:spTree>
    <p:extLst>
      <p:ext uri="{BB962C8B-B14F-4D97-AF65-F5344CB8AC3E}">
        <p14:creationId xmlns:p14="http://schemas.microsoft.com/office/powerpoint/2010/main" val="31324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01040" y="586048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b="1" dirty="0"/>
              <a:t>Bereich der Abiturprüfung in der Gesamtqualifikation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338" y="417779"/>
            <a:ext cx="1493649" cy="156071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22083" y="1021062"/>
            <a:ext cx="8645124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de-DE" sz="2400" b="1" dirty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lphaLcParenR"/>
            </a:pPr>
            <a:r>
              <a:rPr lang="de-DE" sz="2400" b="1" dirty="0">
                <a:solidFill>
                  <a:prstClr val="black"/>
                </a:solidFill>
              </a:rPr>
              <a:t>Pflichtkurse, die für die Zulassung eingerechnet werden müssen: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dirty="0">
                <a:solidFill>
                  <a:prstClr val="black"/>
                </a:solidFill>
              </a:rPr>
              <a:t>Belegte Kurse insgesamt: </a:t>
            </a:r>
            <a:r>
              <a:rPr lang="de-DE" b="1" dirty="0">
                <a:solidFill>
                  <a:prstClr val="black"/>
                </a:solidFill>
              </a:rPr>
              <a:t>40</a:t>
            </a:r>
            <a:r>
              <a:rPr lang="de-DE" dirty="0">
                <a:solidFill>
                  <a:prstClr val="black"/>
                </a:solidFill>
              </a:rPr>
              <a:t> (4 x 2 Leistungskurse und 4 x 8 Grundkurse)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dirty="0">
                <a:solidFill>
                  <a:prstClr val="black"/>
                </a:solidFill>
              </a:rPr>
              <a:t>Abiturfächer: jeweils 4 Kurse = </a:t>
            </a:r>
            <a:r>
              <a:rPr lang="de-DE" b="1" dirty="0">
                <a:solidFill>
                  <a:prstClr val="black"/>
                </a:solidFill>
              </a:rPr>
              <a:t>16 Kurse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e-DE" dirty="0">
                <a:solidFill>
                  <a:prstClr val="black"/>
                </a:solidFill>
              </a:rPr>
              <a:t> Fächer aus allen </a:t>
            </a:r>
          </a:p>
          <a:p>
            <a:pPr lvl="0">
              <a:spcBef>
                <a:spcPct val="20000"/>
              </a:spcBef>
            </a:pPr>
            <a:r>
              <a:rPr lang="de-DE" dirty="0">
                <a:solidFill>
                  <a:prstClr val="black"/>
                </a:solidFill>
              </a:rPr>
              <a:t>       drei Aufgabenfeldern: </a:t>
            </a:r>
          </a:p>
          <a:p>
            <a:pPr lvl="0">
              <a:spcBef>
                <a:spcPct val="20000"/>
              </a:spcBef>
            </a:pPr>
            <a:r>
              <a:rPr lang="de-DE" dirty="0">
                <a:solidFill>
                  <a:prstClr val="black"/>
                </a:solidFill>
              </a:rPr>
              <a:t>        = </a:t>
            </a:r>
            <a:r>
              <a:rPr lang="de-DE" b="1" dirty="0">
                <a:solidFill>
                  <a:prstClr val="black"/>
                </a:solidFill>
              </a:rPr>
              <a:t>26 Kurse</a:t>
            </a:r>
          </a:p>
          <a:p>
            <a:pPr lvl="0">
              <a:spcBef>
                <a:spcPct val="20000"/>
              </a:spcBef>
            </a:pPr>
            <a:endParaRPr lang="de-DE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de-DE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de-DE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de-DE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de-DE" sz="3200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823" y="2924425"/>
            <a:ext cx="6587607" cy="33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685" y="445771"/>
            <a:ext cx="1493649" cy="156071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8327" y="1140229"/>
            <a:ext cx="90815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b) Bedingungen für die Abiturzulassung</a:t>
            </a:r>
          </a:p>
          <a:p>
            <a:endParaRPr lang="de-DE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/>
              <a:t>Belegung von mindestens 30 anrechenbaren Grundkursen (8 pro Halbjahr = 32 insgesamt </a:t>
            </a: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► von diesen gehen mindestens 27 bis höchstens 32 in die Wertung ein.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Belegung von 8 Leistungskursen (2 pro Halbjahr)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► </a:t>
            </a: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diese gehen komplett in die Wertung ein.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Kein Pflichtkurs mit 0 Punkten.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Mindestens 200 Punkte insgesamt.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35-37 Kurse: 7 Defizite möglich (darunter höchstens 3 LK-Defizite)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38-40 Kurse: 8 Defizite möglich (darunter höchstens 3 LK-Defizite)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ourier New" panose="02070309020205020404" pitchFamily="49" charset="0"/>
              </a:rPr>
              <a:t>Leistungen im Leistungskurs werden zweifach, Leistungen im Grundkurs einfach gewertet.</a:t>
            </a:r>
            <a:endParaRPr lang="de-D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685" y="445771"/>
            <a:ext cx="1493649" cy="15607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92" y="1348388"/>
            <a:ext cx="6133108" cy="49259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87" y="3215252"/>
            <a:ext cx="3139598" cy="30591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586" y="1348388"/>
            <a:ext cx="2853175" cy="15972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513" y="3668116"/>
            <a:ext cx="243861" cy="2865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372" y="5061874"/>
            <a:ext cx="243861" cy="2865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214" y="3992871"/>
            <a:ext cx="1849987" cy="7703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81" y="5284047"/>
            <a:ext cx="1859441" cy="7681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00" y="5066740"/>
            <a:ext cx="1450974" cy="130465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245" y="2626528"/>
            <a:ext cx="274344" cy="334699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009992" y="789709"/>
            <a:ext cx="701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c)</a:t>
            </a:r>
            <a:r>
              <a:rPr lang="de-DE" b="1" dirty="0"/>
              <a:t> </a:t>
            </a:r>
            <a:r>
              <a:rPr lang="de-DE" sz="2400" b="1" dirty="0"/>
              <a:t>Durchblick zur Gesamtqualifikation</a:t>
            </a:r>
          </a:p>
        </p:txBody>
      </p:sp>
    </p:spTree>
    <p:extLst>
      <p:ext uri="{BB962C8B-B14F-4D97-AF65-F5344CB8AC3E}">
        <p14:creationId xmlns:p14="http://schemas.microsoft.com/office/powerpoint/2010/main" val="18684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0347BA4-FD39-F442-BC22-FAC196FDB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24001"/>
              </p:ext>
            </p:extLst>
          </p:nvPr>
        </p:nvGraphicFramePr>
        <p:xfrm>
          <a:off x="609600" y="1600200"/>
          <a:ext cx="8229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8523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178155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329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Block I.                          + </a:t>
                      </a:r>
                    </a:p>
                    <a:p>
                      <a:r>
                        <a:rPr lang="de-DE" dirty="0"/>
                        <a:t>Q – Phase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 II                            = </a:t>
                      </a:r>
                    </a:p>
                    <a:p>
                      <a:r>
                        <a:rPr lang="de-DE" dirty="0"/>
                        <a:t>Abiturprüfung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Gesamtqualifikation</a:t>
                      </a:r>
                    </a:p>
                    <a:p>
                      <a:r>
                        <a:rPr lang="de-DE" dirty="0"/>
                        <a:t>Gesamtpunktzahl für den Abiturdurchschnitt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65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mind. 200 P.                  +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mind. 100 P.                   =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mind. 300 P.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243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max. 600 P.          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max. 300 P.                    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max. 900 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665822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38A60D04-269C-A448-9E53-2A19AC66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Leistungen in beiden Blöcken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2E25A4-8DBD-A242-857D-A22457A07FEC}"/>
              </a:ext>
            </a:extLst>
          </p:cNvPr>
          <p:cNvSpPr txBox="1"/>
          <p:nvPr/>
        </p:nvSpPr>
        <p:spPr>
          <a:xfrm>
            <a:off x="817123" y="4192621"/>
            <a:ext cx="1012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Mindestpunktzahlen werden erreicht, wenn alle relevanten Kurse mindestens mit fünf Punkten (glatt ausreichend) abgeschlossen werden. </a:t>
            </a:r>
          </a:p>
        </p:txBody>
      </p:sp>
    </p:spTree>
    <p:extLst>
      <p:ext uri="{BB962C8B-B14F-4D97-AF65-F5344CB8AC3E}">
        <p14:creationId xmlns:p14="http://schemas.microsoft.com/office/powerpoint/2010/main" val="1816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7C0A09-3DF1-724D-875E-485F4163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4 Kurse Deutsch</a:t>
            </a:r>
          </a:p>
          <a:p>
            <a:r>
              <a:rPr lang="de-DE" dirty="0"/>
              <a:t>4 Kurse einer Fremdsprache</a:t>
            </a:r>
          </a:p>
          <a:p>
            <a:r>
              <a:rPr lang="de-DE" dirty="0"/>
              <a:t>2 Kurse Kunst </a:t>
            </a:r>
            <a:r>
              <a:rPr lang="de-DE" b="1" u="sng" dirty="0"/>
              <a:t>oder</a:t>
            </a:r>
            <a:r>
              <a:rPr lang="de-DE" dirty="0"/>
              <a:t> Musik </a:t>
            </a:r>
            <a:r>
              <a:rPr lang="de-DE" b="1" u="sng" dirty="0"/>
              <a:t>oder</a:t>
            </a:r>
            <a:r>
              <a:rPr lang="de-DE" dirty="0"/>
              <a:t> Literatur</a:t>
            </a:r>
          </a:p>
          <a:p>
            <a:r>
              <a:rPr lang="de-DE" dirty="0"/>
              <a:t>4 Kurse Gesellschaftswissenschaft</a:t>
            </a:r>
          </a:p>
          <a:p>
            <a:r>
              <a:rPr lang="de-DE" dirty="0"/>
              <a:t>2 Kurse Geschichte (auch Zusatzkurse!)</a:t>
            </a:r>
          </a:p>
          <a:p>
            <a:r>
              <a:rPr lang="de-DE" dirty="0"/>
              <a:t>2 Kurse Sozialwissenschaften (auch Zusatzkurse!)</a:t>
            </a:r>
          </a:p>
          <a:p>
            <a:r>
              <a:rPr lang="de-DE" dirty="0"/>
              <a:t>4 Kurse Mathematik</a:t>
            </a:r>
          </a:p>
          <a:p>
            <a:r>
              <a:rPr lang="de-DE" dirty="0"/>
              <a:t>4 Kurse einer Naturwissenschaft</a:t>
            </a:r>
          </a:p>
          <a:p>
            <a:r>
              <a:rPr lang="de-DE" dirty="0"/>
              <a:t>2 Kurse des schwerpunktbildenden Faches (Fremdsprache oder Naturwissenschaft) </a:t>
            </a:r>
            <a:r>
              <a:rPr lang="de-DE" b="1" dirty="0"/>
              <a:t>aus Q2</a:t>
            </a:r>
          </a:p>
          <a:p>
            <a:r>
              <a:rPr lang="de-DE" dirty="0"/>
              <a:t>2 Kurse Religion bzw. Philosophie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747CC8-0AE1-AC44-9B24-E3EAE39D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Pflichtkurse, die eingebracht werden müssen </a:t>
            </a:r>
          </a:p>
        </p:txBody>
      </p:sp>
    </p:spTree>
    <p:extLst>
      <p:ext uri="{BB962C8B-B14F-4D97-AF65-F5344CB8AC3E}">
        <p14:creationId xmlns:p14="http://schemas.microsoft.com/office/powerpoint/2010/main" val="2371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91545" y="692697"/>
            <a:ext cx="7950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/>
              <a:t>Zulassung zum Abitur: </a:t>
            </a:r>
          </a:p>
          <a:p>
            <a:pPr algn="ctr"/>
            <a:r>
              <a:rPr lang="de-DE" sz="2400" b="1" dirty="0"/>
              <a:t>Beispiel einer Laufbahn mit fremdsprachlichem Schwerpunkt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1916833"/>
            <a:ext cx="10925510" cy="42477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387036"/>
            <a:ext cx="804510" cy="8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340769"/>
            <a:ext cx="6217380" cy="4525963"/>
          </a:xfrm>
        </p:spPr>
      </p:pic>
      <p:sp>
        <p:nvSpPr>
          <p:cNvPr id="4" name="Textfeld 3"/>
          <p:cNvSpPr txBox="1"/>
          <p:nvPr/>
        </p:nvSpPr>
        <p:spPr>
          <a:xfrm>
            <a:off x="2723970" y="69269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 Beispiel</a:t>
            </a:r>
          </a:p>
        </p:txBody>
      </p:sp>
    </p:spTree>
    <p:extLst>
      <p:ext uri="{BB962C8B-B14F-4D97-AF65-F5344CB8AC3E}">
        <p14:creationId xmlns:p14="http://schemas.microsoft.com/office/powerpoint/2010/main" val="32968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685" y="445771"/>
            <a:ext cx="1493649" cy="15607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77" y="1826200"/>
            <a:ext cx="3246195" cy="32461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652968" y="1056759"/>
            <a:ext cx="6055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/>
              <a:t>Alle Klarheiten beseitigt?</a:t>
            </a:r>
          </a:p>
        </p:txBody>
      </p:sp>
      <p:sp>
        <p:nvSpPr>
          <p:cNvPr id="10" name="Rechteck 9"/>
          <p:cNvSpPr/>
          <p:nvPr/>
        </p:nvSpPr>
        <p:spPr>
          <a:xfrm>
            <a:off x="1480661" y="5195505"/>
            <a:ext cx="8615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Dann vielen Dank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0817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Breitbild</PresentationFormat>
  <Paragraphs>63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Verdana</vt:lpstr>
      <vt:lpstr>Wingdings</vt:lpstr>
      <vt:lpstr>Larissa</vt:lpstr>
      <vt:lpstr>1_Larissa</vt:lpstr>
      <vt:lpstr>Abitur 2021</vt:lpstr>
      <vt:lpstr>PowerPoint-Präsentation</vt:lpstr>
      <vt:lpstr>PowerPoint-Präsentation</vt:lpstr>
      <vt:lpstr>PowerPoint-Präsentation</vt:lpstr>
      <vt:lpstr>Leistungen in beiden Blöcken</vt:lpstr>
      <vt:lpstr>Pflichtkurse, die eingebracht werden müssen </vt:lpstr>
      <vt:lpstr>PowerPoint-Präsentation</vt:lpstr>
      <vt:lpstr>PowerPoint-Präsentation</vt:lpstr>
      <vt:lpstr>PowerPoint-Präsentation</vt:lpstr>
    </vt:vector>
  </TitlesOfParts>
  <Company>HSK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Abitur 2020</dc:title>
  <dc:creator>Dorothea Frommann-Roth</dc:creator>
  <cp:lastModifiedBy>Eva Köllermann</cp:lastModifiedBy>
  <cp:revision>49</cp:revision>
  <dcterms:created xsi:type="dcterms:W3CDTF">2019-09-17T10:50:32Z</dcterms:created>
  <dcterms:modified xsi:type="dcterms:W3CDTF">2020-09-13T11:24:42Z</dcterms:modified>
</cp:coreProperties>
</file>