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9" r:id="rId6"/>
    <p:sldId id="258" r:id="rId7"/>
    <p:sldId id="260" r:id="rId8"/>
    <p:sldId id="261" r:id="rId9"/>
    <p:sldId id="262" r:id="rId10"/>
    <p:sldId id="269" r:id="rId11"/>
    <p:sldId id="323" r:id="rId12"/>
    <p:sldId id="263" r:id="rId13"/>
    <p:sldId id="264" r:id="rId14"/>
    <p:sldId id="265" r:id="rId15"/>
    <p:sldId id="266" r:id="rId16"/>
    <p:sldId id="267" r:id="rId17"/>
    <p:sldId id="276" r:id="rId18"/>
    <p:sldId id="321" r:id="rId19"/>
    <p:sldId id="273" r:id="rId20"/>
    <p:sldId id="268" r:id="rId21"/>
    <p:sldId id="322" r:id="rId22"/>
    <p:sldId id="324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6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Pewny" userId="02ec6c41-7d35-4057-89a6-e1aaf77a5648" providerId="ADAL" clId="{E32893F8-7A6C-8543-960D-2B91FA5EF4CE}"/>
    <pc:docChg chg="custSel delSld modSld sldOrd">
      <pc:chgData name="Inga Pewny" userId="02ec6c41-7d35-4057-89a6-e1aaf77a5648" providerId="ADAL" clId="{E32893F8-7A6C-8543-960D-2B91FA5EF4CE}" dt="2022-08-22T11:07:25.022" v="93" actId="20577"/>
      <pc:docMkLst>
        <pc:docMk/>
      </pc:docMkLst>
      <pc:sldChg chg="modSp">
        <pc:chgData name="Inga Pewny" userId="02ec6c41-7d35-4057-89a6-e1aaf77a5648" providerId="ADAL" clId="{E32893F8-7A6C-8543-960D-2B91FA5EF4CE}" dt="2022-08-22T11:06:14.818" v="43" actId="20577"/>
        <pc:sldMkLst>
          <pc:docMk/>
          <pc:sldMk cId="3863351841" sldId="263"/>
        </pc:sldMkLst>
        <pc:spChg chg="mod">
          <ac:chgData name="Inga Pewny" userId="02ec6c41-7d35-4057-89a6-e1aaf77a5648" providerId="ADAL" clId="{E32893F8-7A6C-8543-960D-2B91FA5EF4CE}" dt="2022-08-22T10:33:04.520" v="27" actId="20577"/>
          <ac:spMkLst>
            <pc:docMk/>
            <pc:sldMk cId="3863351841" sldId="263"/>
            <ac:spMk id="4" creationId="{02E7DE57-43AE-4839-98CF-2BA0E3E63C31}"/>
          </ac:spMkLst>
        </pc:spChg>
        <pc:spChg chg="mod">
          <ac:chgData name="Inga Pewny" userId="02ec6c41-7d35-4057-89a6-e1aaf77a5648" providerId="ADAL" clId="{E32893F8-7A6C-8543-960D-2B91FA5EF4CE}" dt="2022-08-22T11:06:14.818" v="43" actId="20577"/>
          <ac:spMkLst>
            <pc:docMk/>
            <pc:sldMk cId="3863351841" sldId="263"/>
            <ac:spMk id="5" creationId="{8FA09C1C-56EC-44A3-806E-89A3C3AD5C2A}"/>
          </ac:spMkLst>
        </pc:spChg>
      </pc:sldChg>
      <pc:sldChg chg="modSp">
        <pc:chgData name="Inga Pewny" userId="02ec6c41-7d35-4057-89a6-e1aaf77a5648" providerId="ADAL" clId="{E32893F8-7A6C-8543-960D-2B91FA5EF4CE}" dt="2022-08-22T10:33:20.628" v="29" actId="20577"/>
        <pc:sldMkLst>
          <pc:docMk/>
          <pc:sldMk cId="1631281057" sldId="264"/>
        </pc:sldMkLst>
        <pc:spChg chg="mod">
          <ac:chgData name="Inga Pewny" userId="02ec6c41-7d35-4057-89a6-e1aaf77a5648" providerId="ADAL" clId="{E32893F8-7A6C-8543-960D-2B91FA5EF4CE}" dt="2022-08-22T10:33:20.628" v="29" actId="20577"/>
          <ac:spMkLst>
            <pc:docMk/>
            <pc:sldMk cId="1631281057" sldId="264"/>
            <ac:spMk id="4" creationId="{02E7DE57-43AE-4839-98CF-2BA0E3E63C31}"/>
          </ac:spMkLst>
        </pc:spChg>
      </pc:sldChg>
      <pc:sldChg chg="modSp">
        <pc:chgData name="Inga Pewny" userId="02ec6c41-7d35-4057-89a6-e1aaf77a5648" providerId="ADAL" clId="{E32893F8-7A6C-8543-960D-2B91FA5EF4CE}" dt="2022-08-22T10:33:46.526" v="34" actId="20577"/>
        <pc:sldMkLst>
          <pc:docMk/>
          <pc:sldMk cId="110573184" sldId="265"/>
        </pc:sldMkLst>
        <pc:spChg chg="mod">
          <ac:chgData name="Inga Pewny" userId="02ec6c41-7d35-4057-89a6-e1aaf77a5648" providerId="ADAL" clId="{E32893F8-7A6C-8543-960D-2B91FA5EF4CE}" dt="2022-08-22T10:33:46.526" v="34" actId="20577"/>
          <ac:spMkLst>
            <pc:docMk/>
            <pc:sldMk cId="110573184" sldId="265"/>
            <ac:spMk id="4" creationId="{02E7DE57-43AE-4839-98CF-2BA0E3E63C31}"/>
          </ac:spMkLst>
        </pc:spChg>
      </pc:sldChg>
      <pc:sldChg chg="modSp">
        <pc:chgData name="Inga Pewny" userId="02ec6c41-7d35-4057-89a6-e1aaf77a5648" providerId="ADAL" clId="{E32893F8-7A6C-8543-960D-2B91FA5EF4CE}" dt="2022-08-22T11:06:45.421" v="85" actId="27636"/>
        <pc:sldMkLst>
          <pc:docMk/>
          <pc:sldMk cId="1339376549" sldId="266"/>
        </pc:sldMkLst>
        <pc:spChg chg="mod">
          <ac:chgData name="Inga Pewny" userId="02ec6c41-7d35-4057-89a6-e1aaf77a5648" providerId="ADAL" clId="{E32893F8-7A6C-8543-960D-2B91FA5EF4CE}" dt="2022-08-22T10:33:56.700" v="36" actId="20577"/>
          <ac:spMkLst>
            <pc:docMk/>
            <pc:sldMk cId="1339376549" sldId="266"/>
            <ac:spMk id="4" creationId="{02E7DE57-43AE-4839-98CF-2BA0E3E63C31}"/>
          </ac:spMkLst>
        </pc:spChg>
        <pc:spChg chg="mod">
          <ac:chgData name="Inga Pewny" userId="02ec6c41-7d35-4057-89a6-e1aaf77a5648" providerId="ADAL" clId="{E32893F8-7A6C-8543-960D-2B91FA5EF4CE}" dt="2022-08-22T11:06:45.421" v="85" actId="27636"/>
          <ac:spMkLst>
            <pc:docMk/>
            <pc:sldMk cId="1339376549" sldId="266"/>
            <ac:spMk id="5" creationId="{E23CD82C-3A35-4935-A17E-0C790EE6AEEF}"/>
          </ac:spMkLst>
        </pc:spChg>
      </pc:sldChg>
      <pc:sldChg chg="modSp">
        <pc:chgData name="Inga Pewny" userId="02ec6c41-7d35-4057-89a6-e1aaf77a5648" providerId="ADAL" clId="{E32893F8-7A6C-8543-960D-2B91FA5EF4CE}" dt="2022-08-22T11:07:25.022" v="93" actId="20577"/>
        <pc:sldMkLst>
          <pc:docMk/>
          <pc:sldMk cId="1954877384" sldId="267"/>
        </pc:sldMkLst>
        <pc:spChg chg="mod">
          <ac:chgData name="Inga Pewny" userId="02ec6c41-7d35-4057-89a6-e1aaf77a5648" providerId="ADAL" clId="{E32893F8-7A6C-8543-960D-2B91FA5EF4CE}" dt="2022-08-22T11:07:25.022" v="93" actId="20577"/>
          <ac:spMkLst>
            <pc:docMk/>
            <pc:sldMk cId="1954877384" sldId="267"/>
            <ac:spMk id="3" creationId="{17ACA378-3524-4236-9C7A-01595064F7AD}"/>
          </ac:spMkLst>
        </pc:spChg>
        <pc:spChg chg="mod">
          <ac:chgData name="Inga Pewny" userId="02ec6c41-7d35-4057-89a6-e1aaf77a5648" providerId="ADAL" clId="{E32893F8-7A6C-8543-960D-2B91FA5EF4CE}" dt="2022-08-22T10:34:04.494" v="38" actId="20577"/>
          <ac:spMkLst>
            <pc:docMk/>
            <pc:sldMk cId="1954877384" sldId="267"/>
            <ac:spMk id="4" creationId="{02E7DE57-43AE-4839-98CF-2BA0E3E63C31}"/>
          </ac:spMkLst>
        </pc:spChg>
      </pc:sldChg>
      <pc:sldChg chg="modSp">
        <pc:chgData name="Inga Pewny" userId="02ec6c41-7d35-4057-89a6-e1aaf77a5648" providerId="ADAL" clId="{E32893F8-7A6C-8543-960D-2B91FA5EF4CE}" dt="2022-08-22T10:35:00.799" v="42" actId="20577"/>
        <pc:sldMkLst>
          <pc:docMk/>
          <pc:sldMk cId="2960237944" sldId="268"/>
        </pc:sldMkLst>
        <pc:spChg chg="mod">
          <ac:chgData name="Inga Pewny" userId="02ec6c41-7d35-4057-89a6-e1aaf77a5648" providerId="ADAL" clId="{E32893F8-7A6C-8543-960D-2B91FA5EF4CE}" dt="2022-08-22T10:35:00.799" v="42" actId="20577"/>
          <ac:spMkLst>
            <pc:docMk/>
            <pc:sldMk cId="2960237944" sldId="268"/>
            <ac:spMk id="4" creationId="{02E7DE57-43AE-4839-98CF-2BA0E3E63C31}"/>
          </ac:spMkLst>
        </pc:spChg>
      </pc:sldChg>
      <pc:sldChg chg="addSp delSp modSp ord">
        <pc:chgData name="Inga Pewny" userId="02ec6c41-7d35-4057-89a6-e1aaf77a5648" providerId="ADAL" clId="{E32893F8-7A6C-8543-960D-2B91FA5EF4CE}" dt="2022-08-22T10:32:42.802" v="23" actId="20577"/>
        <pc:sldMkLst>
          <pc:docMk/>
          <pc:sldMk cId="919271875" sldId="269"/>
        </pc:sldMkLst>
        <pc:spChg chg="add mod">
          <ac:chgData name="Inga Pewny" userId="02ec6c41-7d35-4057-89a6-e1aaf77a5648" providerId="ADAL" clId="{E32893F8-7A6C-8543-960D-2B91FA5EF4CE}" dt="2022-08-22T10:30:33.779" v="20" actId="478"/>
          <ac:spMkLst>
            <pc:docMk/>
            <pc:sldMk cId="919271875" sldId="269"/>
            <ac:spMk id="3" creationId="{2802BF96-3264-DA4C-A2C8-3BEE092DF44B}"/>
          </ac:spMkLst>
        </pc:spChg>
        <pc:spChg chg="mod">
          <ac:chgData name="Inga Pewny" userId="02ec6c41-7d35-4057-89a6-e1aaf77a5648" providerId="ADAL" clId="{E32893F8-7A6C-8543-960D-2B91FA5EF4CE}" dt="2022-08-22T10:32:42.802" v="23" actId="20577"/>
          <ac:spMkLst>
            <pc:docMk/>
            <pc:sldMk cId="919271875" sldId="269"/>
            <ac:spMk id="4" creationId="{02E7DE57-43AE-4839-98CF-2BA0E3E63C31}"/>
          </ac:spMkLst>
        </pc:spChg>
        <pc:graphicFrameChg chg="del">
          <ac:chgData name="Inga Pewny" userId="02ec6c41-7d35-4057-89a6-e1aaf77a5648" providerId="ADAL" clId="{E32893F8-7A6C-8543-960D-2B91FA5EF4CE}" dt="2022-08-22T10:30:33.779" v="20" actId="478"/>
          <ac:graphicFrameMkLst>
            <pc:docMk/>
            <pc:sldMk cId="919271875" sldId="269"/>
            <ac:graphicFrameMk id="9" creationId="{9FC6C6B8-03F3-4E82-B851-23A78BF1729B}"/>
          </ac:graphicFrameMkLst>
        </pc:graphicFrameChg>
      </pc:sldChg>
      <pc:sldChg chg="modSp">
        <pc:chgData name="Inga Pewny" userId="02ec6c41-7d35-4057-89a6-e1aaf77a5648" providerId="ADAL" clId="{E32893F8-7A6C-8543-960D-2B91FA5EF4CE}" dt="2022-08-22T10:34:14.849" v="40" actId="20577"/>
        <pc:sldMkLst>
          <pc:docMk/>
          <pc:sldMk cId="3271390594" sldId="273"/>
        </pc:sldMkLst>
        <pc:spChg chg="mod">
          <ac:chgData name="Inga Pewny" userId="02ec6c41-7d35-4057-89a6-e1aaf77a5648" providerId="ADAL" clId="{E32893F8-7A6C-8543-960D-2B91FA5EF4CE}" dt="2022-08-22T10:34:14.849" v="40" actId="20577"/>
          <ac:spMkLst>
            <pc:docMk/>
            <pc:sldMk cId="3271390594" sldId="273"/>
            <ac:spMk id="4" creationId="{02E7DE57-43AE-4839-98CF-2BA0E3E63C31}"/>
          </ac:spMkLst>
        </pc:spChg>
      </pc:sldChg>
      <pc:sldChg chg="del">
        <pc:chgData name="Inga Pewny" userId="02ec6c41-7d35-4057-89a6-e1aaf77a5648" providerId="ADAL" clId="{E32893F8-7A6C-8543-960D-2B91FA5EF4CE}" dt="2022-08-22T10:30:27.669" v="19" actId="2696"/>
        <pc:sldMkLst>
          <pc:docMk/>
          <pc:sldMk cId="2832690525" sldId="274"/>
        </pc:sldMkLst>
      </pc:sldChg>
      <pc:sldChg chg="modSp">
        <pc:chgData name="Inga Pewny" userId="02ec6c41-7d35-4057-89a6-e1aaf77a5648" providerId="ADAL" clId="{E32893F8-7A6C-8543-960D-2B91FA5EF4CE}" dt="2022-08-22T10:32:52.644" v="25" actId="20577"/>
        <pc:sldMkLst>
          <pc:docMk/>
          <pc:sldMk cId="1643931947" sldId="323"/>
        </pc:sldMkLst>
        <pc:spChg chg="mod">
          <ac:chgData name="Inga Pewny" userId="02ec6c41-7d35-4057-89a6-e1aaf77a5648" providerId="ADAL" clId="{E32893F8-7A6C-8543-960D-2B91FA5EF4CE}" dt="2022-08-22T10:32:52.644" v="25" actId="20577"/>
          <ac:spMkLst>
            <pc:docMk/>
            <pc:sldMk cId="1643931947" sldId="323"/>
            <ac:spMk id="3" creationId="{6C0A0760-9B8C-6053-8C82-806F667A9290}"/>
          </ac:spMkLst>
        </pc:spChg>
      </pc:sldChg>
      <pc:sldChg chg="modSp">
        <pc:chgData name="Inga Pewny" userId="02ec6c41-7d35-4057-89a6-e1aaf77a5648" providerId="ADAL" clId="{E32893F8-7A6C-8543-960D-2B91FA5EF4CE}" dt="2022-08-22T09:26:17.280" v="18" actId="20577"/>
        <pc:sldMkLst>
          <pc:docMk/>
          <pc:sldMk cId="2664401025" sldId="324"/>
        </pc:sldMkLst>
        <pc:spChg chg="mod">
          <ac:chgData name="Inga Pewny" userId="02ec6c41-7d35-4057-89a6-e1aaf77a5648" providerId="ADAL" clId="{E32893F8-7A6C-8543-960D-2B91FA5EF4CE}" dt="2022-08-22T09:26:17.280" v="18" actId="20577"/>
          <ac:spMkLst>
            <pc:docMk/>
            <pc:sldMk cId="2664401025" sldId="324"/>
            <ac:spMk id="4" creationId="{4D67BF9B-30EB-F918-E8E1-186F778EAB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3592-8A5A-4EAE-8CD4-65BA8851B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680589-3378-41F3-B959-274755201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5D44C1-0B29-4D2D-9166-F3C47885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0C756A-4430-43FB-B557-E640D90B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8622FE-042E-4595-B116-4930A05B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93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4B263-3C82-407F-B15B-67E8FECB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1538306-4F8C-4F72-8232-319D71EEF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84C0CC-C752-4B11-9487-E715DC2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968663-5E34-4ADA-A6AD-E2DB953F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DB0EB8-6C0C-4749-B171-0DB8868E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25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2BC2E42-E2D2-4BA2-BA81-414BE4766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E545B2-17D2-4976-AF5A-4F9C274F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E36B03-565C-4C9A-9DF2-2CC4403C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809EF6-ED59-434D-8568-099B4A5F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27E569-1BAE-40A3-A7EC-B910B65F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23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395289"/>
            <a:ext cx="114427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Ein Bild, das Gebäude, Schild, Fenster, Straße enthält.&#10;&#10;Automatisch generierte Beschreibung">
            <a:extLst>
              <a:ext uri="{FF2B5EF4-FFF2-40B4-BE49-F238E27FC236}">
                <a16:creationId xmlns:a16="http://schemas.microsoft.com/office/drawing/2014/main" id="{047D0D37-D404-41BE-AC9C-342D24A93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548680"/>
            <a:ext cx="1114820" cy="8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395289"/>
            <a:ext cx="114427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7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395289"/>
            <a:ext cx="114427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593" y="476672"/>
            <a:ext cx="1046291" cy="7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7382" y="475803"/>
            <a:ext cx="11170503" cy="72008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Abitur 2020 </a:t>
            </a:r>
          </a:p>
        </p:txBody>
      </p:sp>
    </p:spTree>
    <p:extLst>
      <p:ext uri="{BB962C8B-B14F-4D97-AF65-F5344CB8AC3E}">
        <p14:creationId xmlns:p14="http://schemas.microsoft.com/office/powerpoint/2010/main" val="40660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1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31637" y="274638"/>
            <a:ext cx="8750763" cy="85010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Abitur 2020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4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1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1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1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8C3BE-1D76-4DF8-8874-D85F1415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8937FA-5470-4A8D-A39A-2E160A7A6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92F29E-F31A-4959-A6BB-61F49453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F5A7DC-87CE-4BD7-99EA-8F1528BE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7AE47B-A985-4551-AB58-5BC6D263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623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3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6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3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9BC8-071B-414B-8485-E981DA44B62F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1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F31FE-02A8-4543-8065-5FD38A81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0891DD-78BE-4693-A89B-5F175120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E004D8-7213-4619-B0F7-EBB3C474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A4EF62-D789-454A-B398-3773F0D2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77E48E-7891-44E3-B271-24E5AA47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29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6D7E7-DD06-44C3-ABEC-7558059B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4AA59E-7A9D-4358-A0E7-DBD491977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39F00B-5DBD-49C2-B358-7A32C834D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858F76-3FAE-45F1-AFF8-3B0B4B1E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1A63B7-E334-4FF2-AE25-2C7CDBF1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223A7-BE51-48A6-8CAE-2AF834AF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17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16BB3-36DA-4E9F-ACE4-895EC058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179B65-63FE-46FF-9C57-C4F4B475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C962CE-B365-4B6E-B419-189625CA0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F8B704-6D10-4C6A-B54A-5E6479CB0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5C2F44-322E-4D70-A035-998C33991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2851201-9AF7-4143-A57D-26A359BC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D5BB6C-1245-4933-828A-A4F16DB4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9D1927-29F3-4D5A-880A-5C0B66E0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5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58978-B0AC-4FAE-81E1-D6336EDD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2E8630-8910-4312-B0B5-503AAB6B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18EF45-EF03-4E59-9E84-0A7BC684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F5DDCA-1F2F-4E14-A48E-AF197AA1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11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2270A5-9EAD-4DDA-80B5-C5F2B2A5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FEEDC5-7AB8-4DD8-9DB3-11C4B621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A2845E-4969-40CB-AA85-B7A81A97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7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28610-BE58-415A-8116-BCAF4F49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D2B60E-A7AC-435E-8B3E-9ACBD7683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3E720E-5752-48B7-A3D9-033A7E8B5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2B6D35-1FD6-4554-A255-216764E0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5C59DA-DD4B-4C51-B27A-D63EAED1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ED76A5-F470-468E-97FF-E6BC305F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8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B3AD9-3AE2-4A17-A11D-870BF8C8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4526AD-1542-46E0-843F-F931FDE33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C84312-7F22-4E25-B960-09B09539A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19DE50-C3DC-4933-8EE6-DA0D973C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CACF04-BFA7-4BB9-B1BA-14B51E4A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417C55-8A55-4409-8616-7428E752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9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C68DD49-3C8A-4DDF-9E9E-2C440083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2D7FC4-7328-4C35-A11A-C11B6A1E2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72D0EA-E3BC-4E89-82D4-E9D093789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1258-36DE-498F-BC60-3196F8915E72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1E185E-5156-48CA-863B-9E3F31804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FDFAC9-BFFA-4B8A-9C5E-9F7B666C2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103D-84E5-4D99-A7FE-FD5A93850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4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9BC8-071B-414B-8485-E981DA44B62F}" type="datetimeFigureOut">
              <a:rPr lang="de-DE" smtClean="0"/>
              <a:t>22.08.22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9F1C-78E5-41DD-A7F4-26BABFFF5B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53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95600" y="404664"/>
            <a:ext cx="5976664" cy="1152128"/>
          </a:xfrm>
        </p:spPr>
        <p:txBody>
          <a:bodyPr>
            <a:normAutofit/>
          </a:bodyPr>
          <a:lstStyle/>
          <a:p>
            <a:r>
              <a:rPr lang="de-DE" sz="5000" b="1" dirty="0">
                <a:latin typeface="Bradley Hand ITC" panose="03070402050302030203" pitchFamily="66" charset="0"/>
              </a:rPr>
              <a:t>Abitur 2025</a:t>
            </a:r>
          </a:p>
        </p:txBody>
      </p:sp>
    </p:spTree>
    <p:extLst>
      <p:ext uri="{BB962C8B-B14F-4D97-AF65-F5344CB8AC3E}">
        <p14:creationId xmlns:p14="http://schemas.microsoft.com/office/powerpoint/2010/main" val="18025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02E7DE57-43AE-4839-98CF-2BA0E3E6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EVA bei Abwesenheit von Lehrkräften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E43395-C1CF-44BF-B32D-E582F9F9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0" y="1825625"/>
            <a:ext cx="9691270" cy="4351338"/>
          </a:xfrm>
        </p:spPr>
        <p:txBody>
          <a:bodyPr/>
          <a:lstStyle/>
          <a:p>
            <a:r>
              <a:rPr lang="de-DE" dirty="0"/>
              <a:t>Lehrkräften stellen bei Abwesenheit EVA-Aufgaben bei </a:t>
            </a:r>
            <a:r>
              <a:rPr lang="de-DE" dirty="0" err="1"/>
              <a:t>WebUntis</a:t>
            </a:r>
            <a:r>
              <a:rPr lang="de-DE" dirty="0"/>
              <a:t> ein</a:t>
            </a:r>
          </a:p>
          <a:p>
            <a:r>
              <a:rPr lang="de-DE" dirty="0"/>
              <a:t>Ergebnisse werden eingefordert und Richtigkeit der Ergebnisse gesichert</a:t>
            </a:r>
          </a:p>
          <a:p>
            <a:r>
              <a:rPr lang="de-DE" dirty="0"/>
              <a:t>Die </a:t>
            </a:r>
            <a:r>
              <a:rPr lang="de-DE" dirty="0" err="1"/>
              <a:t>SuS</a:t>
            </a:r>
            <a:r>
              <a:rPr lang="de-DE" dirty="0"/>
              <a:t>, die eine Aufgabe nicht bearbeiten können, legen die Ursache dafür schriftlich dar.</a:t>
            </a:r>
          </a:p>
          <a:p>
            <a:r>
              <a:rPr lang="de-DE" dirty="0"/>
              <a:t>EVA-Ergebnisse können als zu bewertende Teilleistung der sonstigen Mitarbeit herangezogen, in den weiteren Unterricht integriert und ihre Erledigung in mündlicher wie in schriftlicher Form überprüft werden.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02E7DE57-43AE-4839-98CF-2BA0E3E6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 EVA: Organisation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23CD82C-3A35-4935-A17E-0C790EE6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0" y="1825625"/>
            <a:ext cx="9691270" cy="4542518"/>
          </a:xfrm>
        </p:spPr>
        <p:txBody>
          <a:bodyPr>
            <a:normAutofit/>
          </a:bodyPr>
          <a:lstStyle/>
          <a:p>
            <a:r>
              <a:rPr lang="de-DE" dirty="0"/>
              <a:t>Kursräume + Lernzentrum Oberstufe und Mediathek stehen den </a:t>
            </a:r>
            <a:r>
              <a:rPr lang="de-DE" dirty="0" err="1"/>
              <a:t>SuS</a:t>
            </a:r>
            <a:r>
              <a:rPr lang="de-DE" dirty="0"/>
              <a:t>  zur Verfügung</a:t>
            </a:r>
          </a:p>
          <a:p>
            <a:endParaRPr lang="de-DE" dirty="0"/>
          </a:p>
          <a:p>
            <a:r>
              <a:rPr lang="de-DE" dirty="0"/>
              <a:t>­in der Mediathek stehen ausleihbare Laptops mit Internetzugang zur Verfügung, die mit in die Oberstufenräume genommen werden können. </a:t>
            </a:r>
          </a:p>
          <a:p>
            <a:endParaRPr lang="de-DE" dirty="0"/>
          </a:p>
          <a:p>
            <a:r>
              <a:rPr lang="de-DE" dirty="0"/>
              <a:t>Aufgabenstellung und Bearbeitungshinweise werden von der Lehrkraft im digitalen Klassenbuch (</a:t>
            </a:r>
            <a:r>
              <a:rPr lang="de-DE" dirty="0" err="1"/>
              <a:t>WebUntis</a:t>
            </a:r>
            <a:r>
              <a:rPr lang="de-DE" dirty="0"/>
              <a:t>) festgehalten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3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02E7DE57-43AE-4839-98CF-2BA0E3E6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Unterrichtsversäumnisse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CA378-3524-4236-9C7A-0159506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0" y="1825625"/>
            <a:ext cx="7388164" cy="4351338"/>
          </a:xfrm>
        </p:spPr>
        <p:txBody>
          <a:bodyPr>
            <a:normAutofit/>
          </a:bodyPr>
          <a:lstStyle/>
          <a:p>
            <a:r>
              <a:rPr lang="de-DE" sz="2400" dirty="0"/>
              <a:t>Termin vorher bekannt → Beurlaubung beantragen eine Woche vorher (Fahrprüfung NICHT am Klausurtag!)</a:t>
            </a:r>
          </a:p>
          <a:p>
            <a:r>
              <a:rPr lang="de-DE" sz="2400" dirty="0"/>
              <a:t>Krankheit → Abmeldung: telefonisch [02923-972310] </a:t>
            </a:r>
            <a:r>
              <a:rPr lang="de-DE" sz="2400" b="1" dirty="0"/>
              <a:t>oder</a:t>
            </a:r>
            <a:r>
              <a:rPr lang="de-DE" sz="2400" dirty="0"/>
              <a:t> per Email [abwesenheit@lippetalschule.de]	→ bei Rückkehr </a:t>
            </a:r>
            <a:r>
              <a:rPr lang="de-DE" sz="2400" u="sng" dirty="0"/>
              <a:t>unverzüglich</a:t>
            </a:r>
            <a:r>
              <a:rPr lang="de-DE" sz="2400" dirty="0"/>
              <a:t> beim BL melden </a:t>
            </a:r>
          </a:p>
          <a:p>
            <a:r>
              <a:rPr lang="de-DE" sz="2400" dirty="0"/>
              <a:t>Krankheit mehr als 3 Tage → Formular beim BL abzeichnen lassen</a:t>
            </a:r>
          </a:p>
          <a:p>
            <a:r>
              <a:rPr lang="de-DE" sz="2400" dirty="0"/>
              <a:t>Krankheit bei Klausur → morgens im Sekretariat anrufen (NICHT per Email) und </a:t>
            </a:r>
            <a:r>
              <a:rPr lang="de-DE" sz="2400" u="sng" dirty="0"/>
              <a:t>unverzüglich</a:t>
            </a:r>
            <a:r>
              <a:rPr lang="de-DE" sz="2400" dirty="0"/>
              <a:t> nach Rückkehr Entschuldigung beim BL einreichen sowie Formular abzeichnen lassen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8216758A-54D9-4198-9B11-4FC5B1D9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9104328" y="2845610"/>
            <a:ext cx="2429622" cy="16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8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DE7445F7-E6D2-AE05-8223-7DFB437B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Entschuldigungsheft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6DC282-0561-E712-DE3C-EC10CDCCC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63" y="1825625"/>
            <a:ext cx="5435273" cy="4351338"/>
          </a:xfrm>
        </p:spPr>
      </p:pic>
    </p:spTree>
    <p:extLst>
      <p:ext uri="{BB962C8B-B14F-4D97-AF65-F5344CB8AC3E}">
        <p14:creationId xmlns:p14="http://schemas.microsoft.com/office/powerpoint/2010/main" val="30917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864CF44F-E8B8-FF7F-DCC9-E9FE465E0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Entschuldigungsheft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24169B5-64E8-8AC0-5662-71D952140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86" y="1825625"/>
            <a:ext cx="6923027" cy="4351338"/>
          </a:xfrm>
        </p:spPr>
      </p:pic>
    </p:spTree>
    <p:extLst>
      <p:ext uri="{BB962C8B-B14F-4D97-AF65-F5344CB8AC3E}">
        <p14:creationId xmlns:p14="http://schemas.microsoft.com/office/powerpoint/2010/main" val="17504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02E7DE57-43AE-4839-98CF-2BA0E3E6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Unterrichtsinhalte in der EF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72EDBC6-5F9C-F5E9-237F-EA2BAD1BC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138321"/>
            <a:ext cx="10261600" cy="5436650"/>
          </a:xfrm>
        </p:spPr>
      </p:pic>
    </p:spTree>
    <p:extLst>
      <p:ext uri="{BB962C8B-B14F-4D97-AF65-F5344CB8AC3E}">
        <p14:creationId xmlns:p14="http://schemas.microsoft.com/office/powerpoint/2010/main" val="32713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02E7DE57-43AE-4839-98CF-2BA0E3E6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 Vertiefungskurs Mathematik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CA378-3524-4236-9C7A-0159506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0" y="1825625"/>
            <a:ext cx="9691270" cy="43513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Der Vertiefungskurs Mathematik ist:</a:t>
            </a:r>
          </a:p>
          <a:p>
            <a:r>
              <a:rPr lang="de-DE" dirty="0"/>
              <a:t>im 1. Halbjahr der EF verpflichtend,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dient der Wiederholung und Aufarbeitung aller Inhalte, die Voraussetzung sind, in der Oberstufe erfolgreich zu arbeiten,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findet bei den entsprechenden Fachlehrern statt.</a:t>
            </a:r>
          </a:p>
        </p:txBody>
      </p:sp>
    </p:spTree>
    <p:extLst>
      <p:ext uri="{BB962C8B-B14F-4D97-AF65-F5344CB8AC3E}">
        <p14:creationId xmlns:p14="http://schemas.microsoft.com/office/powerpoint/2010/main" val="29602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E12411BA-0EB6-94BA-EC6E-05107A745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Coronaschutz und Hygienevorgaben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7D9196C8-25B9-3A55-25B6-9CC9CD820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Tragen einer </a:t>
            </a:r>
            <a:r>
              <a:rPr lang="de-DE" b="1" dirty="0"/>
              <a:t>Maske</a:t>
            </a:r>
            <a:r>
              <a:rPr lang="de-DE" dirty="0"/>
              <a:t> </a:t>
            </a:r>
            <a:r>
              <a:rPr lang="de-DE" u="sng" dirty="0"/>
              <a:t>empfohlen</a:t>
            </a:r>
          </a:p>
          <a:p>
            <a:r>
              <a:rPr lang="de-DE" dirty="0"/>
              <a:t>freiwillige </a:t>
            </a:r>
            <a:r>
              <a:rPr lang="de-DE" b="1" dirty="0"/>
              <a:t>Testung am ersten Schultag in der Schule</a:t>
            </a:r>
          </a:p>
          <a:p>
            <a:r>
              <a:rPr lang="de-DE" dirty="0"/>
              <a:t>danach: </a:t>
            </a:r>
            <a:r>
              <a:rPr lang="de-DE" b="1" dirty="0"/>
              <a:t>symptomatische Testung zu Hause </a:t>
            </a:r>
            <a:r>
              <a:rPr lang="de-DE" dirty="0"/>
              <a:t>(Tests werden vom Land zur Verfügung gestellt), jeweils 3 Tests wurden am 10.08 jeder/m </a:t>
            </a:r>
            <a:r>
              <a:rPr lang="de-DE" dirty="0" err="1"/>
              <a:t>SuS</a:t>
            </a:r>
            <a:r>
              <a:rPr lang="de-DE" dirty="0"/>
              <a:t> ausgeteilt</a:t>
            </a:r>
          </a:p>
          <a:p>
            <a:r>
              <a:rPr lang="de-DE" b="1" dirty="0"/>
              <a:t>Symptome? </a:t>
            </a:r>
          </a:p>
          <a:p>
            <a:pPr marL="514350" indent="-514350">
              <a:buAutoNum type="alphaLcParenR"/>
            </a:pPr>
            <a:r>
              <a:rPr lang="de-DE" dirty="0"/>
              <a:t>zu Hause noch nicht getestet? – Test in der Schule</a:t>
            </a:r>
          </a:p>
          <a:p>
            <a:pPr marL="514350" indent="-514350">
              <a:buAutoNum type="alphaLcParenR"/>
            </a:pPr>
            <a:r>
              <a:rPr lang="de-DE" dirty="0"/>
              <a:t>zu Hause getestet? – Nachweis durch Erziehungsberechtigte</a:t>
            </a:r>
          </a:p>
          <a:p>
            <a:pPr marL="514350" indent="-514350">
              <a:buAutoNum type="alphaLcParenR"/>
            </a:pPr>
            <a:r>
              <a:rPr lang="de-DE" dirty="0"/>
              <a:t>Symptome werden schlimmer? – erneuter Test in der Schule möglich</a:t>
            </a:r>
          </a:p>
          <a:p>
            <a:r>
              <a:rPr lang="de-DE" b="1" dirty="0"/>
              <a:t>Elternbrief </a:t>
            </a:r>
            <a:r>
              <a:rPr lang="de-DE" dirty="0"/>
              <a:t>hierzu auf der </a:t>
            </a:r>
            <a:r>
              <a:rPr lang="de-DE" b="1" dirty="0"/>
              <a:t>Homepage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0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7F640BB5-7BE8-6F5C-B607-18EF9A32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Orientierungsfahrt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4D67BF9B-30EB-F918-E8E1-186F778EA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/>
              <a:t>Orientierungsfahrt zur Jugendbildungsstätte St. Benedikt in der Nähe von Coesfeld</a:t>
            </a:r>
          </a:p>
          <a:p>
            <a:r>
              <a:rPr lang="de-DE" dirty="0"/>
              <a:t>Neuorientierung in neuer Phase der Schulzeit</a:t>
            </a:r>
          </a:p>
          <a:p>
            <a:r>
              <a:rPr lang="de-DE" dirty="0"/>
              <a:t>Ziel: Schaffen von Gemeinschaftsgefühl und Stärkung der Solidarität innerhalb der Stufe</a:t>
            </a:r>
          </a:p>
          <a:p>
            <a:r>
              <a:rPr lang="de-DE" dirty="0"/>
              <a:t>Termin: </a:t>
            </a:r>
            <a:r>
              <a:rPr lang="de-DE" b="1" dirty="0"/>
              <a:t>26.09.2022 – 28.09.2022</a:t>
            </a:r>
            <a:endParaRPr lang="de-DE" b="1" dirty="0">
              <a:cs typeface="Calibri"/>
            </a:endParaRPr>
          </a:p>
          <a:p>
            <a:r>
              <a:rPr lang="de-DE" b="1" dirty="0">
                <a:cs typeface="Calibri"/>
              </a:rPr>
              <a:t>Teilnahmepflicht (!)</a:t>
            </a:r>
          </a:p>
          <a:p>
            <a:r>
              <a:rPr lang="de-DE" b="1">
                <a:cs typeface="Calibri"/>
              </a:rPr>
              <a:t>Kosten: 140 € </a:t>
            </a:r>
            <a:endParaRPr lang="de-DE" b="1" dirty="0">
              <a:cs typeface="Calibri"/>
            </a:endParaRPr>
          </a:p>
          <a:p>
            <a:r>
              <a:rPr lang="de-DE" b="1" dirty="0">
                <a:cs typeface="Calibri"/>
              </a:rPr>
              <a:t>Elternbrief und Geld</a:t>
            </a:r>
            <a:r>
              <a:rPr lang="de-DE" dirty="0">
                <a:cs typeface="Calibri"/>
              </a:rPr>
              <a:t> unterschrieben an Beratungslehrerinnen zurück:</a:t>
            </a:r>
            <a:r>
              <a:rPr lang="de-DE" b="1" dirty="0">
                <a:cs typeface="Calibri"/>
              </a:rPr>
              <a:t> bis 29.08.2022</a:t>
            </a:r>
          </a:p>
        </p:txBody>
      </p:sp>
    </p:spTree>
    <p:extLst>
      <p:ext uri="{BB962C8B-B14F-4D97-AF65-F5344CB8AC3E}">
        <p14:creationId xmlns:p14="http://schemas.microsoft.com/office/powerpoint/2010/main" val="26644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B759F522-AAAC-479F-BF7C-9F3C408E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Jahrgangsstufenfinanzen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4D3E4EA-7DF9-4D72-BF19-7E138DF2A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99"/>
          <a:stretch/>
        </p:blipFill>
        <p:spPr>
          <a:xfrm>
            <a:off x="2920405" y="2030898"/>
            <a:ext cx="5604742" cy="4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Abitur 2025: Elternpflegschaft EF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AA7349D1-5B02-4777-9A7C-71608195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0" y="1825625"/>
            <a:ext cx="969127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400" u="sng" dirty="0"/>
              <a:t>Tagesordnung: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Stundenraster der EF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Jahresterminplanung EF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Information zur Kursbildung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Hausaufgaben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eigenverantwortliches Arbeiten (EVA)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Unterrichtsversäumnisse/Entschuldigungsverfahren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Unterrichtsinhalte in der EF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Vertiefungskurs Mathematik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Studien- und Berufsorientierung in der SII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Corona: Schutz- und Hygieneverordnung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Orientierungsfahrt </a:t>
            </a:r>
            <a:r>
              <a:rPr lang="de-DE" sz="2400" dirty="0" err="1"/>
              <a:t>Gerleve</a:t>
            </a:r>
            <a:endParaRPr lang="de-DE" sz="2400" dirty="0"/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Jahrgangsstufenfinanzen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Wahlen</a:t>
            </a:r>
          </a:p>
        </p:txBody>
      </p:sp>
    </p:spTree>
    <p:extLst>
      <p:ext uri="{BB962C8B-B14F-4D97-AF65-F5344CB8AC3E}">
        <p14:creationId xmlns:p14="http://schemas.microsoft.com/office/powerpoint/2010/main" val="8381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B759F522-AAAC-479F-BF7C-9F3C408E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 Wahlen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F8BCA0-380A-4D55-B635-57DF7C658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0" y="1825625"/>
            <a:ext cx="9691270" cy="43513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Vorschläge für Vertreter in den Fachkonferenzen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2.   Wahl der Elternvertreter der Klassen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15CA9E-8092-413B-9C07-F390633E9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1" t="5046" r="13454" b="7805"/>
          <a:stretch/>
        </p:blipFill>
        <p:spPr>
          <a:xfrm>
            <a:off x="7879312" y="3363984"/>
            <a:ext cx="2357306" cy="23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B759F522-AAAC-479F-BF7C-9F3C408E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1529229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Vielen Dank für Ihre Aufmerksamkeit!!!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D22C6C7-3E88-47FE-BAAD-ACCC9DF98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4789" b="11734"/>
          <a:stretch/>
        </p:blipFill>
        <p:spPr>
          <a:xfrm>
            <a:off x="3011648" y="2477294"/>
            <a:ext cx="6207853" cy="26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D471E22-AC41-491E-B467-281BAB6B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de-DE" sz="4600" b="1">
                <a:solidFill>
                  <a:schemeClr val="tx1"/>
                </a:solidFill>
              </a:rPr>
              <a:t> 1. Stundenraster der EF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059A25-F33E-7ED3-2C61-FADB5B7FB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/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BAAF95B-D373-CF1E-B7D1-B3C32B40E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2" b="686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47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02E7DE57-43AE-4839-98CF-2BA0E3E6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Jahresterminplanung EF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9CC474-FA15-44DC-B07E-2F02885B64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62530" y="1916026"/>
            <a:ext cx="9691687" cy="428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2400" u="sng" dirty="0"/>
              <a:t>1. Quartal</a:t>
            </a:r>
            <a:r>
              <a:rPr lang="de-DE" dirty="0"/>
              <a:t>:</a:t>
            </a:r>
          </a:p>
          <a:p>
            <a:pPr lvl="1"/>
            <a:r>
              <a:rPr lang="de-DE" sz="2000" dirty="0" err="1"/>
              <a:t>Umwahlmöglichkeit</a:t>
            </a:r>
            <a:r>
              <a:rPr lang="de-DE" sz="2000" dirty="0"/>
              <a:t> bis: 19.08.2022</a:t>
            </a:r>
          </a:p>
          <a:p>
            <a:pPr lvl="1"/>
            <a:r>
              <a:rPr lang="de-DE" sz="2000" dirty="0"/>
              <a:t>26.-28.09.2022 Orientierungsfahrt</a:t>
            </a:r>
          </a:p>
          <a:p>
            <a:pPr lvl="1"/>
            <a:r>
              <a:rPr lang="de-DE" sz="2000" dirty="0"/>
              <a:t>29.09. und 30.09.2022 BO</a:t>
            </a:r>
          </a:p>
          <a:p>
            <a:pPr lvl="1"/>
            <a:r>
              <a:rPr lang="de-DE" sz="2000" dirty="0"/>
              <a:t>06.09.2022 Lernkompetenztraining </a:t>
            </a:r>
          </a:p>
          <a:p>
            <a:pPr lvl="1"/>
            <a:r>
              <a:rPr lang="de-DE" sz="2000" dirty="0"/>
              <a:t>je eine Klausur nur in Deutsch, Englisch, 2. Fremdsprache und Mathematik</a:t>
            </a:r>
          </a:p>
          <a:p>
            <a:pPr lvl="1"/>
            <a:r>
              <a:rPr lang="de-DE" sz="2000" dirty="0"/>
              <a:t>28.10.2022 Pädagogische Konferenz EF</a:t>
            </a:r>
          </a:p>
          <a:p>
            <a:pPr lvl="1"/>
            <a:r>
              <a:rPr lang="de-DE" sz="2000" dirty="0"/>
              <a:t>31.10.2022 Beratungstag</a:t>
            </a:r>
          </a:p>
          <a:p>
            <a:pPr marL="0" indent="0">
              <a:buNone/>
            </a:pPr>
            <a:r>
              <a:rPr lang="de-DE" sz="2400" u="sng" dirty="0"/>
              <a:t>2. Quartal</a:t>
            </a:r>
            <a:r>
              <a:rPr lang="de-DE" sz="2400" dirty="0"/>
              <a:t>:</a:t>
            </a:r>
          </a:p>
          <a:p>
            <a:pPr lvl="1"/>
            <a:r>
              <a:rPr lang="de-DE" sz="2000" dirty="0"/>
              <a:t>Je eine Klausur in Deutsch, Englisch, Mathematik und allen als Klausurfächer gewählten Fächern </a:t>
            </a:r>
          </a:p>
          <a:p>
            <a:pPr lvl="1"/>
            <a:r>
              <a:rPr lang="de-DE" sz="2000" dirty="0"/>
              <a:t>20.01.2023 Zeugnisse</a:t>
            </a:r>
          </a:p>
        </p:txBody>
      </p:sp>
    </p:spTree>
    <p:extLst>
      <p:ext uri="{BB962C8B-B14F-4D97-AF65-F5344CB8AC3E}">
        <p14:creationId xmlns:p14="http://schemas.microsoft.com/office/powerpoint/2010/main" val="39971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02E7DE57-43AE-4839-98CF-2BA0E3E6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Jahresterminplanung EF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19E5FC06-52D8-49BF-8819-5E21AE4C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0" y="1622508"/>
            <a:ext cx="9691687" cy="4854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u="sng" dirty="0"/>
              <a:t>3. Quartal</a:t>
            </a:r>
            <a:r>
              <a:rPr lang="de-DE" sz="3200" dirty="0"/>
              <a:t>:</a:t>
            </a:r>
          </a:p>
          <a:p>
            <a:pPr lvl="1"/>
            <a:r>
              <a:rPr lang="de-DE" sz="2900" dirty="0"/>
              <a:t>28.03.2023: Lernkompetenztraining</a:t>
            </a:r>
          </a:p>
          <a:p>
            <a:pPr lvl="1"/>
            <a:r>
              <a:rPr lang="de-DE" sz="2900" dirty="0"/>
              <a:t>20.03.2023: Informationsabend Wahlen für die Q1</a:t>
            </a:r>
          </a:p>
          <a:p>
            <a:pPr lvl="1"/>
            <a:r>
              <a:rPr lang="de-DE" sz="2900" dirty="0"/>
              <a:t>danach: Durchführung der Wahlen für die Q1</a:t>
            </a:r>
          </a:p>
          <a:p>
            <a:pPr lvl="1"/>
            <a:r>
              <a:rPr lang="de-DE" sz="2900" dirty="0"/>
              <a:t>24.03.2023: Pädagogische Konferenz EF</a:t>
            </a:r>
          </a:p>
          <a:p>
            <a:pPr lvl="1"/>
            <a:r>
              <a:rPr lang="de-DE" sz="2900" dirty="0"/>
              <a:t>30.03.2023: Beratungstag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de-DE" sz="3200" u="sng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de-DE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Quartal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742950" lvl="1" indent="-285750">
              <a:lnSpc>
                <a:spcPct val="100000"/>
              </a:lnSpc>
              <a:defRPr/>
            </a:pPr>
            <a:r>
              <a:rPr lang="de-DE" sz="2900" dirty="0"/>
              <a:t>21.06.2021: Zeugnisse/Versetzungsentscheid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1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02E7DE57-43AE-4839-98CF-2BA0E3E6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Studien- und Berufswahlorientierung</a:t>
            </a:r>
          </a:p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in der SII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02BF96-3264-DA4C-A2C8-3BEE092DF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2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6C0A0760-9B8C-6053-8C82-806F667A9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Information zur Kursbildung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980FB24-EF6A-878A-3A65-FBB56D0E3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D, M, E, </a:t>
            </a:r>
            <a:r>
              <a:rPr lang="de-DE" dirty="0" err="1"/>
              <a:t>Sp</a:t>
            </a:r>
            <a:r>
              <a:rPr lang="de-DE" dirty="0"/>
              <a:t>, Ge, M-Vertiefung im Klassenverband</a:t>
            </a:r>
          </a:p>
          <a:p>
            <a:r>
              <a:rPr lang="de-DE" dirty="0"/>
              <a:t>weitere Fächer in Kursen</a:t>
            </a:r>
          </a:p>
          <a:p>
            <a:r>
              <a:rPr lang="de-DE" dirty="0"/>
              <a:t>Unklarheiten zu Kurswahlen/Klausurfächern bis 19.08.22 mit BL klären! </a:t>
            </a:r>
          </a:p>
          <a:p>
            <a:r>
              <a:rPr lang="de-DE" dirty="0" err="1"/>
              <a:t>Webuntis</a:t>
            </a:r>
            <a:endParaRPr lang="de-DE" dirty="0"/>
          </a:p>
          <a:p>
            <a:r>
              <a:rPr lang="de-DE" dirty="0"/>
              <a:t>iPad/OneNote</a:t>
            </a:r>
          </a:p>
        </p:txBody>
      </p:sp>
    </p:spTree>
    <p:extLst>
      <p:ext uri="{BB962C8B-B14F-4D97-AF65-F5344CB8AC3E}">
        <p14:creationId xmlns:p14="http://schemas.microsoft.com/office/powerpoint/2010/main" val="16439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02E7DE57-43AE-4839-98CF-2BA0E3E6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Hausaufgaben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FA09C1C-56EC-44A3-806E-89A3C3AD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0" y="1825625"/>
            <a:ext cx="9691270" cy="4351338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zur Vor- und Nachbereitung des Unterrichts</a:t>
            </a:r>
          </a:p>
          <a:p>
            <a:endParaRPr lang="de-DE" dirty="0"/>
          </a:p>
          <a:p>
            <a:r>
              <a:rPr lang="de-DE" dirty="0"/>
              <a:t>zur Vorbereitung auf Klausuren</a:t>
            </a:r>
          </a:p>
          <a:p>
            <a:endParaRPr lang="de-DE" dirty="0"/>
          </a:p>
          <a:p>
            <a:r>
              <a:rPr lang="de-DE" dirty="0"/>
              <a:t>gehen in die Bewertung der sonstigen Mitarbeit ein</a:t>
            </a:r>
          </a:p>
        </p:txBody>
      </p:sp>
    </p:spTree>
    <p:extLst>
      <p:ext uri="{BB962C8B-B14F-4D97-AF65-F5344CB8AC3E}">
        <p14:creationId xmlns:p14="http://schemas.microsoft.com/office/powerpoint/2010/main" val="38633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02E7DE57-43AE-4839-98CF-2BA0E3E6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654134"/>
            <a:ext cx="8574088" cy="968375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System Font Regular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System Font Regular" charset="0"/>
                <a:sym typeface="System Font Regular" charset="0"/>
              </a:defRPr>
            </a:lvl9pPr>
          </a:lstStyle>
          <a:p>
            <a:pPr algn="l"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Eigenverantwortliches Arbeiten (EVA)</a:t>
            </a:r>
            <a:endParaRPr lang="de-DE" altLang="de-DE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A17A7FB-F144-474B-A967-9314A7897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0" y="1825625"/>
            <a:ext cx="969127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Rechtliche Rahmenbedingungen </a:t>
            </a:r>
          </a:p>
          <a:p>
            <a:pPr lvl="1"/>
            <a:r>
              <a:rPr lang="de-DE" dirty="0"/>
              <a:t>§ 15 APO-</a:t>
            </a:r>
            <a:r>
              <a:rPr lang="de-DE" dirty="0" err="1"/>
              <a:t>GOSt</a:t>
            </a:r>
            <a:r>
              <a:rPr lang="de-DE" dirty="0"/>
              <a:t>: </a:t>
            </a:r>
          </a:p>
          <a:p>
            <a:pPr lvl="2"/>
            <a:r>
              <a:rPr lang="de-DE" dirty="0"/>
              <a:t>zur Mitarbeit im Unterricht gehören auch eigenständige Erarbeitungen in mündlicher und schriftlicher Form.</a:t>
            </a:r>
          </a:p>
          <a:p>
            <a:pPr lvl="2"/>
            <a:r>
              <a:rPr lang="de-DE" dirty="0"/>
              <a:t>­EVA-Aufgaben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dirty="0"/>
              <a:t>vertiefende Aneignung des Stoffes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de-DE" dirty="0"/>
              <a:t>Festigung und Verknüpfung der Arbeitsergebnisse</a:t>
            </a:r>
          </a:p>
          <a:p>
            <a:pPr lvl="2"/>
            <a:r>
              <a:rPr lang="de-DE" dirty="0"/>
              <a:t>EVA-Ergebnisse werden mit in die Bewertung einbezogen.</a:t>
            </a:r>
          </a:p>
          <a:p>
            <a:pPr marL="0" indent="0">
              <a:buNone/>
            </a:pPr>
            <a:r>
              <a:rPr lang="de-DE" dirty="0"/>
              <a:t>Pädagogische Ziele</a:t>
            </a:r>
          </a:p>
          <a:p>
            <a:pPr lvl="1"/>
            <a:r>
              <a:rPr lang="de-DE" dirty="0"/>
              <a:t>­</a:t>
            </a:r>
            <a:r>
              <a:rPr lang="de-DE" dirty="0" err="1"/>
              <a:t>SuS</a:t>
            </a:r>
            <a:r>
              <a:rPr lang="de-DE" dirty="0"/>
              <a:t> übernehmen zunehmend mehr persönliche Verantwortung für den Erfolg ihrer Ausbildung</a:t>
            </a:r>
          </a:p>
          <a:p>
            <a:pPr lvl="1"/>
            <a:r>
              <a:rPr lang="de-DE" dirty="0"/>
              <a:t>­sie erfahren eine Förderung ihrer Bereitschaft zum selbstständigen Lernen</a:t>
            </a:r>
          </a:p>
          <a:p>
            <a:pPr lvl="1"/>
            <a:r>
              <a:rPr lang="de-DE" dirty="0"/>
              <a:t>­ihre Lernzeit wird verbindlich gesichert</a:t>
            </a:r>
          </a:p>
          <a:p>
            <a:pPr lvl="1"/>
            <a:r>
              <a:rPr lang="de-DE" dirty="0"/>
              <a:t>­das Unterrichtsgeschehen wird dadurch nachhaltig unterstützt.</a:t>
            </a:r>
          </a:p>
          <a:p>
            <a:endParaRPr lang="de-DE" dirty="0"/>
          </a:p>
          <a:p>
            <a:pPr lvl="1"/>
            <a:endParaRPr lang="de-DE" dirty="0"/>
          </a:p>
          <a:p>
            <a:pPr marL="3429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2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pull/>
      </p:transition>
    </mc:Choice>
    <mc:Fallback xmlns="">
      <p:transition advClick="0" advTm="30000">
        <p:pull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B19F37F2B6584285804ACCB74E0F70" ma:contentTypeVersion="10" ma:contentTypeDescription="Ein neues Dokument erstellen." ma:contentTypeScope="" ma:versionID="a7db32f175434bec0e186abf2ef037ee">
  <xsd:schema xmlns:xsd="http://www.w3.org/2001/XMLSchema" xmlns:xs="http://www.w3.org/2001/XMLSchema" xmlns:p="http://schemas.microsoft.com/office/2006/metadata/properties" xmlns:ns2="db28168a-2ce2-4e53-b371-c26bd4de2dd7" xmlns:ns3="c7657809-f31b-464a-bc7e-2df6f5dfbd50" targetNamespace="http://schemas.microsoft.com/office/2006/metadata/properties" ma:root="true" ma:fieldsID="3dab5919beeeebc80e44362a78c20d60" ns2:_="" ns3:_="">
    <xsd:import namespace="db28168a-2ce2-4e53-b371-c26bd4de2dd7"/>
    <xsd:import namespace="c7657809-f31b-464a-bc7e-2df6f5dfbd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8168a-2ce2-4e53-b371-c26bd4de2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5dce376-54ba-4bf7-ace3-ef365e5f9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57809-f31b-464a-bc7e-2df6f5dfbd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18e722-c2a5-4461-a546-0f08bc3bc2c1}" ma:internalName="TaxCatchAll" ma:showField="CatchAllData" ma:web="c7657809-f31b-464a-bc7e-2df6f5dfb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657809-f31b-464a-bc7e-2df6f5dfbd50" xsi:nil="true"/>
    <lcf76f155ced4ddcb4097134ff3c332f xmlns="db28168a-2ce2-4e53-b371-c26bd4de2d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8AD80F-061F-4A43-9F74-CCCCEB5E1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46B895-346E-48EF-948C-72361813E15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b28168a-2ce2-4e53-b371-c26bd4de2dd7"/>
    <ds:schemaRef ds:uri="c7657809-f31b-464a-bc7e-2df6f5dfbd50"/>
  </ds:schemaRefs>
</ds:datastoreItem>
</file>

<file path=customXml/itemProps3.xml><?xml version="1.0" encoding="utf-8"?>
<ds:datastoreItem xmlns:ds="http://schemas.openxmlformats.org/officeDocument/2006/customXml" ds:itemID="{D548DBF9-35DE-41DC-83BA-482049B8055F}">
  <ds:schemaRefs>
    <ds:schemaRef ds:uri="http://schemas.microsoft.com/office/2006/metadata/properties"/>
    <ds:schemaRef ds:uri="http://www.w3.org/2000/xmlns/"/>
    <ds:schemaRef ds:uri="c7657809-f31b-464a-bc7e-2df6f5dfbd50"/>
    <ds:schemaRef ds:uri="http://www.w3.org/2001/XMLSchema-instance"/>
    <ds:schemaRef ds:uri="db28168a-2ce2-4e53-b371-c26bd4de2dd7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Breitbild</PresentationFormat>
  <Paragraphs>156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Office</vt:lpstr>
      <vt:lpstr>Larissa</vt:lpstr>
      <vt:lpstr>Abitur 2025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Abitur 2022</dc:title>
  <dc:creator>Christiane Lütkehellweg</dc:creator>
  <cp:lastModifiedBy>Inga Pewny</cp:lastModifiedBy>
  <cp:revision>19</cp:revision>
  <dcterms:created xsi:type="dcterms:W3CDTF">2020-08-23T12:08:26Z</dcterms:created>
  <dcterms:modified xsi:type="dcterms:W3CDTF">2022-08-22T11:07:33Z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0x010100A7B19F37F2B6584285804ACCB74E0F70</vt:lpwstr>
  </property>
</Properties>
</file>